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8" r:id="rId2"/>
    <p:sldId id="335" r:id="rId3"/>
    <p:sldId id="267" r:id="rId4"/>
    <p:sldId id="268" r:id="rId5"/>
    <p:sldId id="260" r:id="rId6"/>
    <p:sldId id="262" r:id="rId7"/>
    <p:sldId id="261" r:id="rId8"/>
    <p:sldId id="264" r:id="rId9"/>
    <p:sldId id="265" r:id="rId10"/>
    <p:sldId id="271" r:id="rId11"/>
    <p:sldId id="272" r:id="rId12"/>
    <p:sldId id="273" r:id="rId13"/>
    <p:sldId id="274" r:id="rId14"/>
    <p:sldId id="336" r:id="rId15"/>
    <p:sldId id="275" r:id="rId16"/>
    <p:sldId id="276" r:id="rId17"/>
    <p:sldId id="263" r:id="rId18"/>
    <p:sldId id="337" r:id="rId19"/>
    <p:sldId id="278" r:id="rId20"/>
    <p:sldId id="279" r:id="rId21"/>
    <p:sldId id="280" r:id="rId22"/>
    <p:sldId id="281" r:id="rId23"/>
    <p:sldId id="282" r:id="rId24"/>
    <p:sldId id="298" r:id="rId25"/>
    <p:sldId id="299" r:id="rId26"/>
    <p:sldId id="300" r:id="rId27"/>
    <p:sldId id="301" r:id="rId28"/>
    <p:sldId id="302" r:id="rId29"/>
    <p:sldId id="303" r:id="rId30"/>
    <p:sldId id="304" r:id="rId31"/>
    <p:sldId id="305" r:id="rId32"/>
    <p:sldId id="306" r:id="rId33"/>
    <p:sldId id="270" r:id="rId34"/>
    <p:sldId id="308" r:id="rId35"/>
    <p:sldId id="311" r:id="rId36"/>
    <p:sldId id="312" r:id="rId37"/>
    <p:sldId id="313" r:id="rId38"/>
    <p:sldId id="314" r:id="rId39"/>
    <p:sldId id="315" r:id="rId40"/>
    <p:sldId id="316" r:id="rId41"/>
    <p:sldId id="317" r:id="rId42"/>
    <p:sldId id="318" r:id="rId43"/>
    <p:sldId id="319"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323" r:id="rId57"/>
    <p:sldId id="324" r:id="rId58"/>
    <p:sldId id="325" r:id="rId59"/>
    <p:sldId id="326" r:id="rId60"/>
    <p:sldId id="327" r:id="rId61"/>
    <p:sldId id="328" r:id="rId62"/>
    <p:sldId id="329" r:id="rId63"/>
    <p:sldId id="330" r:id="rId64"/>
    <p:sldId id="331" r:id="rId65"/>
    <p:sldId id="332" r:id="rId66"/>
    <p:sldId id="333" r:id="rId67"/>
    <p:sldId id="309" r:id="rId6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80E19"/>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 Type="http://schemas.openxmlformats.org/officeDocument/2006/relationships/slide" Target="slides/slide6.xml" /><Relationship Id="rId71"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notesMaster" Target="notesMasters/notesMaster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theme" Target="theme/theme1.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s>
</file>

<file path=ppt/diagrams/_rels/data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svg" /><Relationship Id="rId1" Type="http://schemas.openxmlformats.org/officeDocument/2006/relationships/image" Target="../media/image21.png" /><Relationship Id="rId4" Type="http://schemas.openxmlformats.org/officeDocument/2006/relationships/image" Target="../media/image24.svg" /></Relationships>
</file>

<file path=ppt/diagrams/_rels/data5.xml.rels><?xml version="1.0" encoding="UTF-8" standalone="yes"?>
<Relationships xmlns="http://schemas.openxmlformats.org/package/2006/relationships"><Relationship Id="rId8" Type="http://schemas.openxmlformats.org/officeDocument/2006/relationships/image" Target="../media/image49.svg" /><Relationship Id="rId3" Type="http://schemas.openxmlformats.org/officeDocument/2006/relationships/image" Target="../media/image44.png" /><Relationship Id="rId7" Type="http://schemas.openxmlformats.org/officeDocument/2006/relationships/image" Target="../media/image48.png" /><Relationship Id="rId12" Type="http://schemas.openxmlformats.org/officeDocument/2006/relationships/image" Target="../media/image53.svg" /><Relationship Id="rId2" Type="http://schemas.openxmlformats.org/officeDocument/2006/relationships/image" Target="../media/image43.svg" /><Relationship Id="rId1" Type="http://schemas.openxmlformats.org/officeDocument/2006/relationships/image" Target="../media/image42.png" /><Relationship Id="rId6" Type="http://schemas.openxmlformats.org/officeDocument/2006/relationships/image" Target="../media/image47.svg" /><Relationship Id="rId11" Type="http://schemas.openxmlformats.org/officeDocument/2006/relationships/image" Target="../media/image52.png" /><Relationship Id="rId5" Type="http://schemas.openxmlformats.org/officeDocument/2006/relationships/image" Target="../media/image46.png" /><Relationship Id="rId10" Type="http://schemas.openxmlformats.org/officeDocument/2006/relationships/image" Target="../media/image51.svg" /><Relationship Id="rId4" Type="http://schemas.openxmlformats.org/officeDocument/2006/relationships/image" Target="../media/image45.svg" /><Relationship Id="rId9" Type="http://schemas.openxmlformats.org/officeDocument/2006/relationships/image" Target="../media/image50.png" /></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svg" /><Relationship Id="rId1" Type="http://schemas.openxmlformats.org/officeDocument/2006/relationships/image" Target="../media/image21.png" /><Relationship Id="rId4" Type="http://schemas.openxmlformats.org/officeDocument/2006/relationships/image" Target="../media/image24.svg" /></Relationships>
</file>

<file path=ppt/diagrams/_rels/drawing5.xml.rels><?xml version="1.0" encoding="UTF-8" standalone="yes"?>
<Relationships xmlns="http://schemas.openxmlformats.org/package/2006/relationships"><Relationship Id="rId8" Type="http://schemas.openxmlformats.org/officeDocument/2006/relationships/image" Target="../media/image49.svg" /><Relationship Id="rId3" Type="http://schemas.openxmlformats.org/officeDocument/2006/relationships/image" Target="../media/image44.png" /><Relationship Id="rId7" Type="http://schemas.openxmlformats.org/officeDocument/2006/relationships/image" Target="../media/image48.png" /><Relationship Id="rId12" Type="http://schemas.openxmlformats.org/officeDocument/2006/relationships/image" Target="../media/image53.svg" /><Relationship Id="rId2" Type="http://schemas.openxmlformats.org/officeDocument/2006/relationships/image" Target="../media/image43.svg" /><Relationship Id="rId1" Type="http://schemas.openxmlformats.org/officeDocument/2006/relationships/image" Target="../media/image42.png" /><Relationship Id="rId6" Type="http://schemas.openxmlformats.org/officeDocument/2006/relationships/image" Target="../media/image47.svg" /><Relationship Id="rId11" Type="http://schemas.openxmlformats.org/officeDocument/2006/relationships/image" Target="../media/image52.png" /><Relationship Id="rId5" Type="http://schemas.openxmlformats.org/officeDocument/2006/relationships/image" Target="../media/image46.png" /><Relationship Id="rId10" Type="http://schemas.openxmlformats.org/officeDocument/2006/relationships/image" Target="../media/image51.svg" /><Relationship Id="rId4" Type="http://schemas.openxmlformats.org/officeDocument/2006/relationships/image" Target="../media/image45.svg" /><Relationship Id="rId9" Type="http://schemas.openxmlformats.org/officeDocument/2006/relationships/image" Target="../media/image50.png"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D8D8E3-C3A5-48F5-BF90-0DA338B245DB}"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tr-TR"/>
        </a:p>
      </dgm:t>
    </dgm:pt>
    <dgm:pt modelId="{7950F87D-E06F-43F9-B281-B3BD58C21366}">
      <dgm:prSet phldrT="[Metin]" custT="1"/>
      <dgm:spPr/>
      <dgm:t>
        <a:bodyPr/>
        <a:lstStyle/>
        <a:p>
          <a:r>
            <a:rPr lang="tr-TR" sz="1600" dirty="0">
              <a:latin typeface="Century Gothic" panose="020B0502020202020204" pitchFamily="34" charset="0"/>
            </a:rPr>
            <a:t>Makine Öğrenmesi</a:t>
          </a:r>
        </a:p>
      </dgm:t>
    </dgm:pt>
    <dgm:pt modelId="{A0A03275-951D-4459-B59B-A67D41BFC0BD}" type="parTrans" cxnId="{AB5E5A23-CF39-47DF-89B6-8ED74464DF18}">
      <dgm:prSet/>
      <dgm:spPr/>
      <dgm:t>
        <a:bodyPr/>
        <a:lstStyle/>
        <a:p>
          <a:endParaRPr lang="tr-TR"/>
        </a:p>
      </dgm:t>
    </dgm:pt>
    <dgm:pt modelId="{4BA78AB6-C92F-42F1-8735-F9F981CD2DAF}" type="sibTrans" cxnId="{AB5E5A23-CF39-47DF-89B6-8ED74464DF18}">
      <dgm:prSet/>
      <dgm:spPr/>
      <dgm:t>
        <a:bodyPr/>
        <a:lstStyle/>
        <a:p>
          <a:endParaRPr lang="tr-TR"/>
        </a:p>
      </dgm:t>
    </dgm:pt>
    <dgm:pt modelId="{63B5CC7B-DA49-4098-972C-B04FD414FF5A}">
      <dgm:prSet phldrT="[Metin]" custT="1"/>
      <dgm:spPr/>
      <dgm:t>
        <a:bodyPr/>
        <a:lstStyle/>
        <a:p>
          <a:r>
            <a:rPr lang="tr-TR" sz="1600" dirty="0">
              <a:latin typeface="Century Gothic" panose="020B0502020202020204" pitchFamily="34" charset="0"/>
            </a:rPr>
            <a:t>Denetimli Öğrenme</a:t>
          </a:r>
        </a:p>
      </dgm:t>
    </dgm:pt>
    <dgm:pt modelId="{1116BDB6-4F75-4E96-B2F6-7452A60EB6E1}" type="parTrans" cxnId="{74642682-DEF4-40FA-B889-80B485ED25DD}">
      <dgm:prSet/>
      <dgm:spPr/>
      <dgm:t>
        <a:bodyPr/>
        <a:lstStyle/>
        <a:p>
          <a:endParaRPr lang="tr-TR"/>
        </a:p>
      </dgm:t>
    </dgm:pt>
    <dgm:pt modelId="{9D30D154-AA33-4CD8-B2BE-54FC4B341704}" type="sibTrans" cxnId="{74642682-DEF4-40FA-B889-80B485ED25DD}">
      <dgm:prSet/>
      <dgm:spPr/>
      <dgm:t>
        <a:bodyPr/>
        <a:lstStyle/>
        <a:p>
          <a:endParaRPr lang="tr-TR"/>
        </a:p>
      </dgm:t>
    </dgm:pt>
    <dgm:pt modelId="{83D4D6F0-DC65-423D-9E84-D9A4C30393A8}">
      <dgm:prSet phldrT="[Metin]" custT="1"/>
      <dgm:spPr/>
      <dgm:t>
        <a:bodyPr/>
        <a:lstStyle/>
        <a:p>
          <a:r>
            <a:rPr lang="tr-TR" sz="1600" dirty="0">
              <a:latin typeface="Century Gothic" panose="020B0502020202020204" pitchFamily="34" charset="0"/>
            </a:rPr>
            <a:t>Kategorik</a:t>
          </a:r>
        </a:p>
      </dgm:t>
    </dgm:pt>
    <dgm:pt modelId="{460E95FB-74B3-44ED-9352-96337508D70D}" type="parTrans" cxnId="{FC918D02-8925-44F2-9BC4-72200966E986}">
      <dgm:prSet/>
      <dgm:spPr/>
      <dgm:t>
        <a:bodyPr/>
        <a:lstStyle/>
        <a:p>
          <a:endParaRPr lang="tr-TR"/>
        </a:p>
      </dgm:t>
    </dgm:pt>
    <dgm:pt modelId="{CFB1EA75-B895-467A-BDE6-149E1B0D5245}" type="sibTrans" cxnId="{FC918D02-8925-44F2-9BC4-72200966E986}">
      <dgm:prSet/>
      <dgm:spPr/>
      <dgm:t>
        <a:bodyPr/>
        <a:lstStyle/>
        <a:p>
          <a:endParaRPr lang="tr-TR"/>
        </a:p>
      </dgm:t>
    </dgm:pt>
    <dgm:pt modelId="{0434C206-59C1-42A2-9EF9-45A7BD59A49E}">
      <dgm:prSet phldrT="[Metin]" custT="1"/>
      <dgm:spPr/>
      <dgm:t>
        <a:bodyPr/>
        <a:lstStyle/>
        <a:p>
          <a:r>
            <a:rPr lang="tr-TR" sz="1600" dirty="0">
              <a:latin typeface="Century Gothic" panose="020B0502020202020204" pitchFamily="34" charset="0"/>
            </a:rPr>
            <a:t>Denetimsiz Öğrenme</a:t>
          </a:r>
        </a:p>
      </dgm:t>
    </dgm:pt>
    <dgm:pt modelId="{E74DBA21-CEEB-4A94-900B-A8AAF45C64C6}" type="parTrans" cxnId="{475C513E-9F87-473E-BC0C-DFF748CEB67E}">
      <dgm:prSet/>
      <dgm:spPr/>
      <dgm:t>
        <a:bodyPr/>
        <a:lstStyle/>
        <a:p>
          <a:endParaRPr lang="tr-TR"/>
        </a:p>
      </dgm:t>
    </dgm:pt>
    <dgm:pt modelId="{614FFF86-892F-4083-930A-4172842C0FD3}" type="sibTrans" cxnId="{475C513E-9F87-473E-BC0C-DFF748CEB67E}">
      <dgm:prSet/>
      <dgm:spPr/>
      <dgm:t>
        <a:bodyPr/>
        <a:lstStyle/>
        <a:p>
          <a:endParaRPr lang="tr-TR"/>
        </a:p>
      </dgm:t>
    </dgm:pt>
    <dgm:pt modelId="{D9054ACB-074B-4E3F-A34A-54ABDEF4B400}">
      <dgm:prSet phldrT="[Metin]" custT="1"/>
      <dgm:spPr/>
      <dgm:t>
        <a:bodyPr/>
        <a:lstStyle/>
        <a:p>
          <a:r>
            <a:rPr lang="tr-TR" sz="1600" dirty="0">
              <a:latin typeface="Century Gothic" panose="020B0502020202020204" pitchFamily="34" charset="0"/>
            </a:rPr>
            <a:t>Sürekli</a:t>
          </a:r>
        </a:p>
      </dgm:t>
    </dgm:pt>
    <dgm:pt modelId="{0B9464F4-4B57-49E6-AEBB-C8F4BADE8A3D}" type="sibTrans" cxnId="{5CD8CE9B-6E4B-42B6-BBBA-929E9DCD2568}">
      <dgm:prSet/>
      <dgm:spPr/>
      <dgm:t>
        <a:bodyPr/>
        <a:lstStyle/>
        <a:p>
          <a:endParaRPr lang="tr-TR"/>
        </a:p>
      </dgm:t>
    </dgm:pt>
    <dgm:pt modelId="{C06064F4-2784-4444-BEBC-E1018655304C}" type="parTrans" cxnId="{5CD8CE9B-6E4B-42B6-BBBA-929E9DCD2568}">
      <dgm:prSet/>
      <dgm:spPr/>
      <dgm:t>
        <a:bodyPr/>
        <a:lstStyle/>
        <a:p>
          <a:endParaRPr lang="tr-TR"/>
        </a:p>
      </dgm:t>
    </dgm:pt>
    <dgm:pt modelId="{21C57D68-5D2A-40ED-B833-D7564E67A102}" type="pres">
      <dgm:prSet presAssocID="{18D8D8E3-C3A5-48F5-BF90-0DA338B245DB}" presName="hierChild1" presStyleCnt="0">
        <dgm:presLayoutVars>
          <dgm:chPref val="1"/>
          <dgm:dir/>
          <dgm:animOne val="branch"/>
          <dgm:animLvl val="lvl"/>
          <dgm:resizeHandles/>
        </dgm:presLayoutVars>
      </dgm:prSet>
      <dgm:spPr/>
    </dgm:pt>
    <dgm:pt modelId="{A80E1270-33A5-4439-9C3D-7192DABCC046}" type="pres">
      <dgm:prSet presAssocID="{7950F87D-E06F-43F9-B281-B3BD58C21366}" presName="hierRoot1" presStyleCnt="0"/>
      <dgm:spPr/>
    </dgm:pt>
    <dgm:pt modelId="{91C8259A-C7A8-4CFB-B11C-9DDE906C7ECE}" type="pres">
      <dgm:prSet presAssocID="{7950F87D-E06F-43F9-B281-B3BD58C21366}" presName="composite" presStyleCnt="0"/>
      <dgm:spPr/>
    </dgm:pt>
    <dgm:pt modelId="{5361EC02-526B-4D8A-8389-B79B5AA2A6E7}" type="pres">
      <dgm:prSet presAssocID="{7950F87D-E06F-43F9-B281-B3BD58C21366}" presName="background" presStyleLbl="node0" presStyleIdx="0" presStyleCnt="1"/>
      <dgm:spPr/>
    </dgm:pt>
    <dgm:pt modelId="{AEED54B7-73E2-43F7-AD98-B07C0F52F08E}" type="pres">
      <dgm:prSet presAssocID="{7950F87D-E06F-43F9-B281-B3BD58C21366}" presName="text" presStyleLbl="fgAcc0" presStyleIdx="0" presStyleCnt="1">
        <dgm:presLayoutVars>
          <dgm:chPref val="3"/>
        </dgm:presLayoutVars>
      </dgm:prSet>
      <dgm:spPr/>
    </dgm:pt>
    <dgm:pt modelId="{3470380A-72E4-4AC0-AA10-863C256CC777}" type="pres">
      <dgm:prSet presAssocID="{7950F87D-E06F-43F9-B281-B3BD58C21366}" presName="hierChild2" presStyleCnt="0"/>
      <dgm:spPr/>
    </dgm:pt>
    <dgm:pt modelId="{A206834C-A8B9-464B-87F0-5A84197A85F5}" type="pres">
      <dgm:prSet presAssocID="{1116BDB6-4F75-4E96-B2F6-7452A60EB6E1}" presName="Name10" presStyleLbl="parChTrans1D2" presStyleIdx="0" presStyleCnt="2"/>
      <dgm:spPr/>
    </dgm:pt>
    <dgm:pt modelId="{E1FE2489-BCD4-402E-99DD-284C2E7B05C8}" type="pres">
      <dgm:prSet presAssocID="{63B5CC7B-DA49-4098-972C-B04FD414FF5A}" presName="hierRoot2" presStyleCnt="0"/>
      <dgm:spPr/>
    </dgm:pt>
    <dgm:pt modelId="{1E3D83BC-08E0-4DF2-A6A1-59C30098CD9F}" type="pres">
      <dgm:prSet presAssocID="{63B5CC7B-DA49-4098-972C-B04FD414FF5A}" presName="composite2" presStyleCnt="0"/>
      <dgm:spPr/>
    </dgm:pt>
    <dgm:pt modelId="{62738504-7708-4EC7-B5BA-D2FDA957D228}" type="pres">
      <dgm:prSet presAssocID="{63B5CC7B-DA49-4098-972C-B04FD414FF5A}" presName="background2" presStyleLbl="node2" presStyleIdx="0" presStyleCnt="2"/>
      <dgm:spPr/>
    </dgm:pt>
    <dgm:pt modelId="{A1B25C03-97A6-41AC-8A4B-25538E5EF49B}" type="pres">
      <dgm:prSet presAssocID="{63B5CC7B-DA49-4098-972C-B04FD414FF5A}" presName="text2" presStyleLbl="fgAcc2" presStyleIdx="0" presStyleCnt="2">
        <dgm:presLayoutVars>
          <dgm:chPref val="3"/>
        </dgm:presLayoutVars>
      </dgm:prSet>
      <dgm:spPr/>
    </dgm:pt>
    <dgm:pt modelId="{5FBCD0B5-CA41-4371-907D-36975B798E9A}" type="pres">
      <dgm:prSet presAssocID="{63B5CC7B-DA49-4098-972C-B04FD414FF5A}" presName="hierChild3" presStyleCnt="0"/>
      <dgm:spPr/>
    </dgm:pt>
    <dgm:pt modelId="{B995BB9C-67F5-47EB-A30E-7316398CF038}" type="pres">
      <dgm:prSet presAssocID="{C06064F4-2784-4444-BEBC-E1018655304C}" presName="Name17" presStyleLbl="parChTrans1D3" presStyleIdx="0" presStyleCnt="2"/>
      <dgm:spPr/>
    </dgm:pt>
    <dgm:pt modelId="{EB82D4B4-A262-4FEC-8FDE-A218BABD9A9E}" type="pres">
      <dgm:prSet presAssocID="{D9054ACB-074B-4E3F-A34A-54ABDEF4B400}" presName="hierRoot3" presStyleCnt="0"/>
      <dgm:spPr/>
    </dgm:pt>
    <dgm:pt modelId="{2AAF9951-8390-4F94-AFA5-B6A95A32A31A}" type="pres">
      <dgm:prSet presAssocID="{D9054ACB-074B-4E3F-A34A-54ABDEF4B400}" presName="composite3" presStyleCnt="0"/>
      <dgm:spPr/>
    </dgm:pt>
    <dgm:pt modelId="{868B3FD1-A9DD-4255-B3FD-462E1F591F52}" type="pres">
      <dgm:prSet presAssocID="{D9054ACB-074B-4E3F-A34A-54ABDEF4B400}" presName="background3" presStyleLbl="node3" presStyleIdx="0" presStyleCnt="2"/>
      <dgm:spPr/>
    </dgm:pt>
    <dgm:pt modelId="{53E62779-6E8C-44D3-9C3D-7BF2FA152313}" type="pres">
      <dgm:prSet presAssocID="{D9054ACB-074B-4E3F-A34A-54ABDEF4B400}" presName="text3" presStyleLbl="fgAcc3" presStyleIdx="0" presStyleCnt="2">
        <dgm:presLayoutVars>
          <dgm:chPref val="3"/>
        </dgm:presLayoutVars>
      </dgm:prSet>
      <dgm:spPr/>
    </dgm:pt>
    <dgm:pt modelId="{F3BE2367-6761-43FF-BEB9-197E4F6E44BB}" type="pres">
      <dgm:prSet presAssocID="{D9054ACB-074B-4E3F-A34A-54ABDEF4B400}" presName="hierChild4" presStyleCnt="0"/>
      <dgm:spPr/>
    </dgm:pt>
    <dgm:pt modelId="{678E7DA5-1E62-4707-B4AD-8DDCA868B68B}" type="pres">
      <dgm:prSet presAssocID="{460E95FB-74B3-44ED-9352-96337508D70D}" presName="Name17" presStyleLbl="parChTrans1D3" presStyleIdx="1" presStyleCnt="2"/>
      <dgm:spPr/>
    </dgm:pt>
    <dgm:pt modelId="{E131F746-7826-4FC6-8857-B3D130F27F7D}" type="pres">
      <dgm:prSet presAssocID="{83D4D6F0-DC65-423D-9E84-D9A4C30393A8}" presName="hierRoot3" presStyleCnt="0"/>
      <dgm:spPr/>
    </dgm:pt>
    <dgm:pt modelId="{6BC8884E-E063-49A8-82CE-C5E20A3A19F4}" type="pres">
      <dgm:prSet presAssocID="{83D4D6F0-DC65-423D-9E84-D9A4C30393A8}" presName="composite3" presStyleCnt="0"/>
      <dgm:spPr/>
    </dgm:pt>
    <dgm:pt modelId="{04EA3589-0C83-4545-8839-9ACB4EF8B718}" type="pres">
      <dgm:prSet presAssocID="{83D4D6F0-DC65-423D-9E84-D9A4C30393A8}" presName="background3" presStyleLbl="node3" presStyleIdx="1" presStyleCnt="2"/>
      <dgm:spPr/>
    </dgm:pt>
    <dgm:pt modelId="{86799702-950A-46F4-8015-CF1FB6060123}" type="pres">
      <dgm:prSet presAssocID="{83D4D6F0-DC65-423D-9E84-D9A4C30393A8}" presName="text3" presStyleLbl="fgAcc3" presStyleIdx="1" presStyleCnt="2">
        <dgm:presLayoutVars>
          <dgm:chPref val="3"/>
        </dgm:presLayoutVars>
      </dgm:prSet>
      <dgm:spPr/>
    </dgm:pt>
    <dgm:pt modelId="{6D094342-230F-45B8-8A29-C66EEDD84A7C}" type="pres">
      <dgm:prSet presAssocID="{83D4D6F0-DC65-423D-9E84-D9A4C30393A8}" presName="hierChild4" presStyleCnt="0"/>
      <dgm:spPr/>
    </dgm:pt>
    <dgm:pt modelId="{23D7A98E-D281-451B-AB4F-C53D7E99A42E}" type="pres">
      <dgm:prSet presAssocID="{E74DBA21-CEEB-4A94-900B-A8AAF45C64C6}" presName="Name10" presStyleLbl="parChTrans1D2" presStyleIdx="1" presStyleCnt="2"/>
      <dgm:spPr/>
    </dgm:pt>
    <dgm:pt modelId="{C683D360-2765-4310-85F6-734639E9BBDF}" type="pres">
      <dgm:prSet presAssocID="{0434C206-59C1-42A2-9EF9-45A7BD59A49E}" presName="hierRoot2" presStyleCnt="0"/>
      <dgm:spPr/>
    </dgm:pt>
    <dgm:pt modelId="{471AE6BA-805A-4449-9FF3-F89837576656}" type="pres">
      <dgm:prSet presAssocID="{0434C206-59C1-42A2-9EF9-45A7BD59A49E}" presName="composite2" presStyleCnt="0"/>
      <dgm:spPr/>
    </dgm:pt>
    <dgm:pt modelId="{3AFEA734-CA45-4E1F-909D-17231270EF62}" type="pres">
      <dgm:prSet presAssocID="{0434C206-59C1-42A2-9EF9-45A7BD59A49E}" presName="background2" presStyleLbl="node2" presStyleIdx="1" presStyleCnt="2"/>
      <dgm:spPr/>
    </dgm:pt>
    <dgm:pt modelId="{4DF79760-FA20-4DB1-98B1-FCA061A513A1}" type="pres">
      <dgm:prSet presAssocID="{0434C206-59C1-42A2-9EF9-45A7BD59A49E}" presName="text2" presStyleLbl="fgAcc2" presStyleIdx="1" presStyleCnt="2">
        <dgm:presLayoutVars>
          <dgm:chPref val="3"/>
        </dgm:presLayoutVars>
      </dgm:prSet>
      <dgm:spPr/>
    </dgm:pt>
    <dgm:pt modelId="{10B8A4CB-27A0-4515-8330-0687ACA70BAE}" type="pres">
      <dgm:prSet presAssocID="{0434C206-59C1-42A2-9EF9-45A7BD59A49E}" presName="hierChild3" presStyleCnt="0"/>
      <dgm:spPr/>
    </dgm:pt>
  </dgm:ptLst>
  <dgm:cxnLst>
    <dgm:cxn modelId="{FC918D02-8925-44F2-9BC4-72200966E986}" srcId="{63B5CC7B-DA49-4098-972C-B04FD414FF5A}" destId="{83D4D6F0-DC65-423D-9E84-D9A4C30393A8}" srcOrd="1" destOrd="0" parTransId="{460E95FB-74B3-44ED-9352-96337508D70D}" sibTransId="{CFB1EA75-B895-467A-BDE6-149E1B0D5245}"/>
    <dgm:cxn modelId="{5EDD7806-651C-4C42-B6BC-3F449D36528A}" type="presOf" srcId="{460E95FB-74B3-44ED-9352-96337508D70D}" destId="{678E7DA5-1E62-4707-B4AD-8DDCA868B68B}" srcOrd="0" destOrd="0" presId="urn:microsoft.com/office/officeart/2005/8/layout/hierarchy1"/>
    <dgm:cxn modelId="{A53B9F19-C15F-4372-9980-391CC5145848}" type="presOf" srcId="{0434C206-59C1-42A2-9EF9-45A7BD59A49E}" destId="{4DF79760-FA20-4DB1-98B1-FCA061A513A1}" srcOrd="0" destOrd="0" presId="urn:microsoft.com/office/officeart/2005/8/layout/hierarchy1"/>
    <dgm:cxn modelId="{AB5E5A23-CF39-47DF-89B6-8ED74464DF18}" srcId="{18D8D8E3-C3A5-48F5-BF90-0DA338B245DB}" destId="{7950F87D-E06F-43F9-B281-B3BD58C21366}" srcOrd="0" destOrd="0" parTransId="{A0A03275-951D-4459-B59B-A67D41BFC0BD}" sibTransId="{4BA78AB6-C92F-42F1-8735-F9F981CD2DAF}"/>
    <dgm:cxn modelId="{E6B19C2B-A9A8-478B-96BA-8917E9E24A76}" type="presOf" srcId="{18D8D8E3-C3A5-48F5-BF90-0DA338B245DB}" destId="{21C57D68-5D2A-40ED-B833-D7564E67A102}" srcOrd="0" destOrd="0" presId="urn:microsoft.com/office/officeart/2005/8/layout/hierarchy1"/>
    <dgm:cxn modelId="{76424033-E0BF-4E0B-90A0-D5B6B2E8A4A5}" type="presOf" srcId="{D9054ACB-074B-4E3F-A34A-54ABDEF4B400}" destId="{53E62779-6E8C-44D3-9C3D-7BF2FA152313}" srcOrd="0" destOrd="0" presId="urn:microsoft.com/office/officeart/2005/8/layout/hierarchy1"/>
    <dgm:cxn modelId="{9AA6DA3A-5BBB-42CA-B23B-472D25B3284E}" type="presOf" srcId="{E74DBA21-CEEB-4A94-900B-A8AAF45C64C6}" destId="{23D7A98E-D281-451B-AB4F-C53D7E99A42E}" srcOrd="0" destOrd="0" presId="urn:microsoft.com/office/officeart/2005/8/layout/hierarchy1"/>
    <dgm:cxn modelId="{475C513E-9F87-473E-BC0C-DFF748CEB67E}" srcId="{7950F87D-E06F-43F9-B281-B3BD58C21366}" destId="{0434C206-59C1-42A2-9EF9-45A7BD59A49E}" srcOrd="1" destOrd="0" parTransId="{E74DBA21-CEEB-4A94-900B-A8AAF45C64C6}" sibTransId="{614FFF86-892F-4083-930A-4172842C0FD3}"/>
    <dgm:cxn modelId="{54D3AC66-01AB-4DD5-AED6-A685B206A3DE}" type="presOf" srcId="{63B5CC7B-DA49-4098-972C-B04FD414FF5A}" destId="{A1B25C03-97A6-41AC-8A4B-25538E5EF49B}" srcOrd="0" destOrd="0" presId="urn:microsoft.com/office/officeart/2005/8/layout/hierarchy1"/>
    <dgm:cxn modelId="{74642682-DEF4-40FA-B889-80B485ED25DD}" srcId="{7950F87D-E06F-43F9-B281-B3BD58C21366}" destId="{63B5CC7B-DA49-4098-972C-B04FD414FF5A}" srcOrd="0" destOrd="0" parTransId="{1116BDB6-4F75-4E96-B2F6-7452A60EB6E1}" sibTransId="{9D30D154-AA33-4CD8-B2BE-54FC4B341704}"/>
    <dgm:cxn modelId="{5CD8CE9B-6E4B-42B6-BBBA-929E9DCD2568}" srcId="{63B5CC7B-DA49-4098-972C-B04FD414FF5A}" destId="{D9054ACB-074B-4E3F-A34A-54ABDEF4B400}" srcOrd="0" destOrd="0" parTransId="{C06064F4-2784-4444-BEBC-E1018655304C}" sibTransId="{0B9464F4-4B57-49E6-AEBB-C8F4BADE8A3D}"/>
    <dgm:cxn modelId="{EC22ECA9-6DD1-4BB1-8C90-144B98473C3E}" type="presOf" srcId="{7950F87D-E06F-43F9-B281-B3BD58C21366}" destId="{AEED54B7-73E2-43F7-AD98-B07C0F52F08E}" srcOrd="0" destOrd="0" presId="urn:microsoft.com/office/officeart/2005/8/layout/hierarchy1"/>
    <dgm:cxn modelId="{D4620BAB-F023-4F12-984F-EBA58FDE29CB}" type="presOf" srcId="{83D4D6F0-DC65-423D-9E84-D9A4C30393A8}" destId="{86799702-950A-46F4-8015-CF1FB6060123}" srcOrd="0" destOrd="0" presId="urn:microsoft.com/office/officeart/2005/8/layout/hierarchy1"/>
    <dgm:cxn modelId="{847796C0-D9C8-4009-A8CB-E55BD61FE7FE}" type="presOf" srcId="{C06064F4-2784-4444-BEBC-E1018655304C}" destId="{B995BB9C-67F5-47EB-A30E-7316398CF038}" srcOrd="0" destOrd="0" presId="urn:microsoft.com/office/officeart/2005/8/layout/hierarchy1"/>
    <dgm:cxn modelId="{7BBA2CF3-F4A9-43E1-BA2E-B803D369B565}" type="presOf" srcId="{1116BDB6-4F75-4E96-B2F6-7452A60EB6E1}" destId="{A206834C-A8B9-464B-87F0-5A84197A85F5}" srcOrd="0" destOrd="0" presId="urn:microsoft.com/office/officeart/2005/8/layout/hierarchy1"/>
    <dgm:cxn modelId="{F2323C08-75F9-4802-9491-EB5D972FE6E5}" type="presParOf" srcId="{21C57D68-5D2A-40ED-B833-D7564E67A102}" destId="{A80E1270-33A5-4439-9C3D-7192DABCC046}" srcOrd="0" destOrd="0" presId="urn:microsoft.com/office/officeart/2005/8/layout/hierarchy1"/>
    <dgm:cxn modelId="{021AB072-B8B8-4EFC-BD9B-632A911094E9}" type="presParOf" srcId="{A80E1270-33A5-4439-9C3D-7192DABCC046}" destId="{91C8259A-C7A8-4CFB-B11C-9DDE906C7ECE}" srcOrd="0" destOrd="0" presId="urn:microsoft.com/office/officeart/2005/8/layout/hierarchy1"/>
    <dgm:cxn modelId="{B0C7B37B-254A-45E5-AD09-83061DAFE9A5}" type="presParOf" srcId="{91C8259A-C7A8-4CFB-B11C-9DDE906C7ECE}" destId="{5361EC02-526B-4D8A-8389-B79B5AA2A6E7}" srcOrd="0" destOrd="0" presId="urn:microsoft.com/office/officeart/2005/8/layout/hierarchy1"/>
    <dgm:cxn modelId="{BE815AF2-0333-45D7-AE2B-C765298CB835}" type="presParOf" srcId="{91C8259A-C7A8-4CFB-B11C-9DDE906C7ECE}" destId="{AEED54B7-73E2-43F7-AD98-B07C0F52F08E}" srcOrd="1" destOrd="0" presId="urn:microsoft.com/office/officeart/2005/8/layout/hierarchy1"/>
    <dgm:cxn modelId="{5DF1138C-F3A0-48FD-B4BB-E2FAF4AC8B89}" type="presParOf" srcId="{A80E1270-33A5-4439-9C3D-7192DABCC046}" destId="{3470380A-72E4-4AC0-AA10-863C256CC777}" srcOrd="1" destOrd="0" presId="urn:microsoft.com/office/officeart/2005/8/layout/hierarchy1"/>
    <dgm:cxn modelId="{308A8ACB-1E5A-4F5B-B06B-389A91BF3C23}" type="presParOf" srcId="{3470380A-72E4-4AC0-AA10-863C256CC777}" destId="{A206834C-A8B9-464B-87F0-5A84197A85F5}" srcOrd="0" destOrd="0" presId="urn:microsoft.com/office/officeart/2005/8/layout/hierarchy1"/>
    <dgm:cxn modelId="{2866DD46-A565-43DF-823F-520E19EB43D7}" type="presParOf" srcId="{3470380A-72E4-4AC0-AA10-863C256CC777}" destId="{E1FE2489-BCD4-402E-99DD-284C2E7B05C8}" srcOrd="1" destOrd="0" presId="urn:microsoft.com/office/officeart/2005/8/layout/hierarchy1"/>
    <dgm:cxn modelId="{13D4D073-937A-431E-9E2A-C5AC6360A358}" type="presParOf" srcId="{E1FE2489-BCD4-402E-99DD-284C2E7B05C8}" destId="{1E3D83BC-08E0-4DF2-A6A1-59C30098CD9F}" srcOrd="0" destOrd="0" presId="urn:microsoft.com/office/officeart/2005/8/layout/hierarchy1"/>
    <dgm:cxn modelId="{9730A56F-E871-415A-8279-ECC5641DA752}" type="presParOf" srcId="{1E3D83BC-08E0-4DF2-A6A1-59C30098CD9F}" destId="{62738504-7708-4EC7-B5BA-D2FDA957D228}" srcOrd="0" destOrd="0" presId="urn:microsoft.com/office/officeart/2005/8/layout/hierarchy1"/>
    <dgm:cxn modelId="{43D7BA10-F0C6-4D0F-AA8A-78B93E06A73C}" type="presParOf" srcId="{1E3D83BC-08E0-4DF2-A6A1-59C30098CD9F}" destId="{A1B25C03-97A6-41AC-8A4B-25538E5EF49B}" srcOrd="1" destOrd="0" presId="urn:microsoft.com/office/officeart/2005/8/layout/hierarchy1"/>
    <dgm:cxn modelId="{967644D5-A78E-4EA0-A8FD-DF9C1AB919B0}" type="presParOf" srcId="{E1FE2489-BCD4-402E-99DD-284C2E7B05C8}" destId="{5FBCD0B5-CA41-4371-907D-36975B798E9A}" srcOrd="1" destOrd="0" presId="urn:microsoft.com/office/officeart/2005/8/layout/hierarchy1"/>
    <dgm:cxn modelId="{CC61557D-F1F1-434A-9EA4-779231DAE5DD}" type="presParOf" srcId="{5FBCD0B5-CA41-4371-907D-36975B798E9A}" destId="{B995BB9C-67F5-47EB-A30E-7316398CF038}" srcOrd="0" destOrd="0" presId="urn:microsoft.com/office/officeart/2005/8/layout/hierarchy1"/>
    <dgm:cxn modelId="{770BAE8A-00EA-4A89-903D-33C1E18E0F55}" type="presParOf" srcId="{5FBCD0B5-CA41-4371-907D-36975B798E9A}" destId="{EB82D4B4-A262-4FEC-8FDE-A218BABD9A9E}" srcOrd="1" destOrd="0" presId="urn:microsoft.com/office/officeart/2005/8/layout/hierarchy1"/>
    <dgm:cxn modelId="{FC4F8DF8-B2DB-4D66-9436-4C3E4CE062D3}" type="presParOf" srcId="{EB82D4B4-A262-4FEC-8FDE-A218BABD9A9E}" destId="{2AAF9951-8390-4F94-AFA5-B6A95A32A31A}" srcOrd="0" destOrd="0" presId="urn:microsoft.com/office/officeart/2005/8/layout/hierarchy1"/>
    <dgm:cxn modelId="{7F8747A2-C498-4CF6-A2F5-87554826E14B}" type="presParOf" srcId="{2AAF9951-8390-4F94-AFA5-B6A95A32A31A}" destId="{868B3FD1-A9DD-4255-B3FD-462E1F591F52}" srcOrd="0" destOrd="0" presId="urn:microsoft.com/office/officeart/2005/8/layout/hierarchy1"/>
    <dgm:cxn modelId="{25BD9B38-965E-48EF-A22C-2703074D771B}" type="presParOf" srcId="{2AAF9951-8390-4F94-AFA5-B6A95A32A31A}" destId="{53E62779-6E8C-44D3-9C3D-7BF2FA152313}" srcOrd="1" destOrd="0" presId="urn:microsoft.com/office/officeart/2005/8/layout/hierarchy1"/>
    <dgm:cxn modelId="{B7F91A28-C6FB-4759-AA42-726D5DF7FA7B}" type="presParOf" srcId="{EB82D4B4-A262-4FEC-8FDE-A218BABD9A9E}" destId="{F3BE2367-6761-43FF-BEB9-197E4F6E44BB}" srcOrd="1" destOrd="0" presId="urn:microsoft.com/office/officeart/2005/8/layout/hierarchy1"/>
    <dgm:cxn modelId="{38FDFD6F-1490-49CE-8A54-F7C8D1CA76F9}" type="presParOf" srcId="{5FBCD0B5-CA41-4371-907D-36975B798E9A}" destId="{678E7DA5-1E62-4707-B4AD-8DDCA868B68B}" srcOrd="2" destOrd="0" presId="urn:microsoft.com/office/officeart/2005/8/layout/hierarchy1"/>
    <dgm:cxn modelId="{9DB4BEF6-E70A-4E65-96E9-7CA43B0A8928}" type="presParOf" srcId="{5FBCD0B5-CA41-4371-907D-36975B798E9A}" destId="{E131F746-7826-4FC6-8857-B3D130F27F7D}" srcOrd="3" destOrd="0" presId="urn:microsoft.com/office/officeart/2005/8/layout/hierarchy1"/>
    <dgm:cxn modelId="{5A188EFB-E0D6-4A82-B8E8-383867F0992C}" type="presParOf" srcId="{E131F746-7826-4FC6-8857-B3D130F27F7D}" destId="{6BC8884E-E063-49A8-82CE-C5E20A3A19F4}" srcOrd="0" destOrd="0" presId="urn:microsoft.com/office/officeart/2005/8/layout/hierarchy1"/>
    <dgm:cxn modelId="{A6BD7EDF-0355-4837-A610-9F36AD61FDC0}" type="presParOf" srcId="{6BC8884E-E063-49A8-82CE-C5E20A3A19F4}" destId="{04EA3589-0C83-4545-8839-9ACB4EF8B718}" srcOrd="0" destOrd="0" presId="urn:microsoft.com/office/officeart/2005/8/layout/hierarchy1"/>
    <dgm:cxn modelId="{F1F309DC-F1F3-4294-8BD7-E7D3E1082A7E}" type="presParOf" srcId="{6BC8884E-E063-49A8-82CE-C5E20A3A19F4}" destId="{86799702-950A-46F4-8015-CF1FB6060123}" srcOrd="1" destOrd="0" presId="urn:microsoft.com/office/officeart/2005/8/layout/hierarchy1"/>
    <dgm:cxn modelId="{E454C219-31F1-4D3D-8D15-D37FA5D96FE1}" type="presParOf" srcId="{E131F746-7826-4FC6-8857-B3D130F27F7D}" destId="{6D094342-230F-45B8-8A29-C66EEDD84A7C}" srcOrd="1" destOrd="0" presId="urn:microsoft.com/office/officeart/2005/8/layout/hierarchy1"/>
    <dgm:cxn modelId="{57D8C0BB-90C2-4FA0-9914-B3F2DFD4FFCE}" type="presParOf" srcId="{3470380A-72E4-4AC0-AA10-863C256CC777}" destId="{23D7A98E-D281-451B-AB4F-C53D7E99A42E}" srcOrd="2" destOrd="0" presId="urn:microsoft.com/office/officeart/2005/8/layout/hierarchy1"/>
    <dgm:cxn modelId="{431F908B-BE5C-4E53-AB40-BDD46485384D}" type="presParOf" srcId="{3470380A-72E4-4AC0-AA10-863C256CC777}" destId="{C683D360-2765-4310-85F6-734639E9BBDF}" srcOrd="3" destOrd="0" presId="urn:microsoft.com/office/officeart/2005/8/layout/hierarchy1"/>
    <dgm:cxn modelId="{B4752591-7A66-41E7-AE31-AA92570C0143}" type="presParOf" srcId="{C683D360-2765-4310-85F6-734639E9BBDF}" destId="{471AE6BA-805A-4449-9FF3-F89837576656}" srcOrd="0" destOrd="0" presId="urn:microsoft.com/office/officeart/2005/8/layout/hierarchy1"/>
    <dgm:cxn modelId="{7DC32F17-AF1E-4CAD-8F0D-909C558C201D}" type="presParOf" srcId="{471AE6BA-805A-4449-9FF3-F89837576656}" destId="{3AFEA734-CA45-4E1F-909D-17231270EF62}" srcOrd="0" destOrd="0" presId="urn:microsoft.com/office/officeart/2005/8/layout/hierarchy1"/>
    <dgm:cxn modelId="{C6DBB690-DE20-46CA-A4C5-6F054EFB65ED}" type="presParOf" srcId="{471AE6BA-805A-4449-9FF3-F89837576656}" destId="{4DF79760-FA20-4DB1-98B1-FCA061A513A1}" srcOrd="1" destOrd="0" presId="urn:microsoft.com/office/officeart/2005/8/layout/hierarchy1"/>
    <dgm:cxn modelId="{363A7468-9E4E-44A5-9523-9523601C320C}" type="presParOf" srcId="{C683D360-2765-4310-85F6-734639E9BBDF}" destId="{10B8A4CB-27A0-4515-8330-0687ACA70BA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28F3D9-AF4B-4F1A-8742-C704E0F36511}"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F1D595F-4989-48A5-A399-D33E3487B149}">
      <dgm:prSet/>
      <dgm:spPr/>
      <dgm:t>
        <a:bodyPr/>
        <a:lstStyle/>
        <a:p>
          <a:pPr>
            <a:lnSpc>
              <a:spcPct val="100000"/>
            </a:lnSpc>
          </a:pPr>
          <a:r>
            <a:rPr lang="tr-TR" dirty="0">
              <a:solidFill>
                <a:schemeClr val="bg1"/>
              </a:solidFill>
              <a:latin typeface="Century Gothic" panose="020B0502020202020204" pitchFamily="34" charset="0"/>
            </a:rPr>
            <a:t>Satışlar ve TV değişeninin regresyon fonksiyonu</a:t>
          </a:r>
          <a:endParaRPr lang="en-US" dirty="0">
            <a:solidFill>
              <a:schemeClr val="bg1"/>
            </a:solidFill>
            <a:latin typeface="Century Gothic" panose="020B0502020202020204" pitchFamily="34" charset="0"/>
          </a:endParaRPr>
        </a:p>
      </dgm:t>
    </dgm:pt>
    <dgm:pt modelId="{E8DFA4E4-CA22-46A4-84BF-EF49022B7EA7}" type="parTrans" cxnId="{4AAEF84B-0D3B-4B6C-9E50-13F7802A65E4}">
      <dgm:prSet/>
      <dgm:spPr/>
      <dgm:t>
        <a:bodyPr/>
        <a:lstStyle/>
        <a:p>
          <a:endParaRPr lang="en-US"/>
        </a:p>
      </dgm:t>
    </dgm:pt>
    <dgm:pt modelId="{27BF4DFF-408A-4DEA-B8AD-E92EF5A5F074}" type="sibTrans" cxnId="{4AAEF84B-0D3B-4B6C-9E50-13F7802A65E4}">
      <dgm:prSet/>
      <dgm:spPr/>
      <dgm:t>
        <a:bodyPr/>
        <a:lstStyle/>
        <a:p>
          <a:endParaRPr lang="en-US"/>
        </a:p>
      </dgm:t>
    </dgm:pt>
    <dgm:pt modelId="{9A4E8192-3320-4E26-AB03-AF3F7DC84F1A}">
      <dgm:prSet/>
      <dgm:spPr/>
      <dgm:t>
        <a:bodyPr/>
        <a:lstStyle/>
        <a:p>
          <a:pPr>
            <a:lnSpc>
              <a:spcPct val="100000"/>
            </a:lnSpc>
          </a:pPr>
          <a:r>
            <a:rPr lang="tr-TR" dirty="0">
              <a:solidFill>
                <a:schemeClr val="bg1"/>
              </a:solidFill>
              <a:latin typeface="Century Gothic" panose="020B0502020202020204" pitchFamily="34" charset="0"/>
            </a:rPr>
            <a:t>şeklinde ifade edilir.</a:t>
          </a:r>
          <a:endParaRPr lang="en-US" dirty="0">
            <a:solidFill>
              <a:schemeClr val="bg1"/>
            </a:solidFill>
            <a:latin typeface="Century Gothic" panose="020B0502020202020204" pitchFamily="34" charset="0"/>
          </a:endParaRPr>
        </a:p>
      </dgm:t>
    </dgm:pt>
    <dgm:pt modelId="{E30413D1-74EC-4AC6-9249-762386C1534D}" type="parTrans" cxnId="{F0C5658A-9E80-42C5-A6FA-F9C1B97A366F}">
      <dgm:prSet/>
      <dgm:spPr/>
      <dgm:t>
        <a:bodyPr/>
        <a:lstStyle/>
        <a:p>
          <a:endParaRPr lang="en-US"/>
        </a:p>
      </dgm:t>
    </dgm:pt>
    <dgm:pt modelId="{3A2E409F-ED76-4F07-AE3B-8353A7BF3758}" type="sibTrans" cxnId="{F0C5658A-9E80-42C5-A6FA-F9C1B97A366F}">
      <dgm:prSet/>
      <dgm:spPr/>
      <dgm:t>
        <a:bodyPr/>
        <a:lstStyle/>
        <a:p>
          <a:endParaRPr lang="en-US"/>
        </a:p>
      </dgm:t>
    </dgm:pt>
    <dgm:pt modelId="{5F936A74-273A-4A6A-8CB9-D43A7087FB54}" type="pres">
      <dgm:prSet presAssocID="{5D28F3D9-AF4B-4F1A-8742-C704E0F36511}" presName="root" presStyleCnt="0">
        <dgm:presLayoutVars>
          <dgm:dir/>
          <dgm:resizeHandles val="exact"/>
        </dgm:presLayoutVars>
      </dgm:prSet>
      <dgm:spPr/>
    </dgm:pt>
    <dgm:pt modelId="{B4447481-1B43-4776-B736-5C9379E7A5A1}" type="pres">
      <dgm:prSet presAssocID="{4F1D595F-4989-48A5-A399-D33E3487B149}" presName="compNode" presStyleCnt="0"/>
      <dgm:spPr/>
    </dgm:pt>
    <dgm:pt modelId="{A1614C05-BC0C-4CCB-BA61-9A79F485E856}" type="pres">
      <dgm:prSet presAssocID="{4F1D595F-4989-48A5-A399-D33E3487B149}" presName="iconRect" presStyleLbl="node1" presStyleIdx="0" presStyleCnt="2" custLinFactNeighborX="-49442" custLinFactNeighborY="2377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vizyon"/>
        </a:ext>
      </dgm:extLst>
    </dgm:pt>
    <dgm:pt modelId="{EBEC673B-9E5A-4857-AAEC-A7386709870D}" type="pres">
      <dgm:prSet presAssocID="{4F1D595F-4989-48A5-A399-D33E3487B149}" presName="spaceRect" presStyleCnt="0"/>
      <dgm:spPr/>
    </dgm:pt>
    <dgm:pt modelId="{C3CAA343-E82D-41E0-8670-5B3778BBC5AE}" type="pres">
      <dgm:prSet presAssocID="{4F1D595F-4989-48A5-A399-D33E3487B149}" presName="textRect" presStyleLbl="revTx" presStyleIdx="0" presStyleCnt="2" custLinFactNeighborX="-14941" custLinFactNeighborY="11206">
        <dgm:presLayoutVars>
          <dgm:chMax val="1"/>
          <dgm:chPref val="1"/>
        </dgm:presLayoutVars>
      </dgm:prSet>
      <dgm:spPr/>
    </dgm:pt>
    <dgm:pt modelId="{43911526-98A5-4DD0-B9F6-7F5D27C096B0}" type="pres">
      <dgm:prSet presAssocID="{27BF4DFF-408A-4DEA-B8AD-E92EF5A5F074}" presName="sibTrans" presStyleCnt="0"/>
      <dgm:spPr/>
    </dgm:pt>
    <dgm:pt modelId="{3ADF289B-FB03-47C0-8359-43F5E24274B5}" type="pres">
      <dgm:prSet presAssocID="{9A4E8192-3320-4E26-AB03-AF3F7DC84F1A}" presName="compNode" presStyleCnt="0"/>
      <dgm:spPr/>
    </dgm:pt>
    <dgm:pt modelId="{ADFE2ED9-352D-4EF7-9382-496E912B0D5C}" type="pres">
      <dgm:prSet presAssocID="{9A4E8192-3320-4E26-AB03-AF3F7DC84F1A}" presName="iconRect" presStyleLbl="node1" presStyleIdx="1" presStyleCnt="2" custLinFactNeighborX="44731" custLinFactNeighborY="140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ge"/>
        </a:ext>
      </dgm:extLst>
    </dgm:pt>
    <dgm:pt modelId="{4EDB2A30-D430-49B4-9875-A4B470EA0E1E}" type="pres">
      <dgm:prSet presAssocID="{9A4E8192-3320-4E26-AB03-AF3F7DC84F1A}" presName="spaceRect" presStyleCnt="0"/>
      <dgm:spPr/>
    </dgm:pt>
    <dgm:pt modelId="{E3EE9452-91BC-40A1-A593-E51114C83C35}" type="pres">
      <dgm:prSet presAssocID="{9A4E8192-3320-4E26-AB03-AF3F7DC84F1A}" presName="textRect" presStyleLbl="revTx" presStyleIdx="1" presStyleCnt="2" custLinFactNeighborX="37393" custLinFactNeighborY="0">
        <dgm:presLayoutVars>
          <dgm:chMax val="1"/>
          <dgm:chPref val="1"/>
        </dgm:presLayoutVars>
      </dgm:prSet>
      <dgm:spPr/>
    </dgm:pt>
  </dgm:ptLst>
  <dgm:cxnLst>
    <dgm:cxn modelId="{D9F36E2F-D4BC-444F-BA96-B38435C59B0E}" type="presOf" srcId="{5D28F3D9-AF4B-4F1A-8742-C704E0F36511}" destId="{5F936A74-273A-4A6A-8CB9-D43A7087FB54}" srcOrd="0" destOrd="0" presId="urn:microsoft.com/office/officeart/2018/2/layout/IconLabelList"/>
    <dgm:cxn modelId="{4AAEF84B-0D3B-4B6C-9E50-13F7802A65E4}" srcId="{5D28F3D9-AF4B-4F1A-8742-C704E0F36511}" destId="{4F1D595F-4989-48A5-A399-D33E3487B149}" srcOrd="0" destOrd="0" parTransId="{E8DFA4E4-CA22-46A4-84BF-EF49022B7EA7}" sibTransId="{27BF4DFF-408A-4DEA-B8AD-E92EF5A5F074}"/>
    <dgm:cxn modelId="{B426ED6F-C767-4C87-A5C2-466C86E89ACA}" type="presOf" srcId="{9A4E8192-3320-4E26-AB03-AF3F7DC84F1A}" destId="{E3EE9452-91BC-40A1-A593-E51114C83C35}" srcOrd="0" destOrd="0" presId="urn:microsoft.com/office/officeart/2018/2/layout/IconLabelList"/>
    <dgm:cxn modelId="{F0C5658A-9E80-42C5-A6FA-F9C1B97A366F}" srcId="{5D28F3D9-AF4B-4F1A-8742-C704E0F36511}" destId="{9A4E8192-3320-4E26-AB03-AF3F7DC84F1A}" srcOrd="1" destOrd="0" parTransId="{E30413D1-74EC-4AC6-9249-762386C1534D}" sibTransId="{3A2E409F-ED76-4F07-AE3B-8353A7BF3758}"/>
    <dgm:cxn modelId="{7A077E92-0FAA-41DA-85AF-DF18F72D9282}" type="presOf" srcId="{4F1D595F-4989-48A5-A399-D33E3487B149}" destId="{C3CAA343-E82D-41E0-8670-5B3778BBC5AE}" srcOrd="0" destOrd="0" presId="urn:microsoft.com/office/officeart/2018/2/layout/IconLabelList"/>
    <dgm:cxn modelId="{DE9F5EFB-B76C-41C5-9E0A-A344972DB888}" type="presParOf" srcId="{5F936A74-273A-4A6A-8CB9-D43A7087FB54}" destId="{B4447481-1B43-4776-B736-5C9379E7A5A1}" srcOrd="0" destOrd="0" presId="urn:microsoft.com/office/officeart/2018/2/layout/IconLabelList"/>
    <dgm:cxn modelId="{A0928345-0761-4BC6-AED7-8474F9E17032}" type="presParOf" srcId="{B4447481-1B43-4776-B736-5C9379E7A5A1}" destId="{A1614C05-BC0C-4CCB-BA61-9A79F485E856}" srcOrd="0" destOrd="0" presId="urn:microsoft.com/office/officeart/2018/2/layout/IconLabelList"/>
    <dgm:cxn modelId="{4F362D5D-580A-4DB3-8E71-EFA9C207D2F4}" type="presParOf" srcId="{B4447481-1B43-4776-B736-5C9379E7A5A1}" destId="{EBEC673B-9E5A-4857-AAEC-A7386709870D}" srcOrd="1" destOrd="0" presId="urn:microsoft.com/office/officeart/2018/2/layout/IconLabelList"/>
    <dgm:cxn modelId="{7BBA23CB-2454-4B00-AB50-AB2303EF1242}" type="presParOf" srcId="{B4447481-1B43-4776-B736-5C9379E7A5A1}" destId="{C3CAA343-E82D-41E0-8670-5B3778BBC5AE}" srcOrd="2" destOrd="0" presId="urn:microsoft.com/office/officeart/2018/2/layout/IconLabelList"/>
    <dgm:cxn modelId="{FF058642-A9E3-4F89-B543-4CE93B2376D1}" type="presParOf" srcId="{5F936A74-273A-4A6A-8CB9-D43A7087FB54}" destId="{43911526-98A5-4DD0-B9F6-7F5D27C096B0}" srcOrd="1" destOrd="0" presId="urn:microsoft.com/office/officeart/2018/2/layout/IconLabelList"/>
    <dgm:cxn modelId="{A999D9A1-71D0-476F-8DD2-04D2E14D9C28}" type="presParOf" srcId="{5F936A74-273A-4A6A-8CB9-D43A7087FB54}" destId="{3ADF289B-FB03-47C0-8359-43F5E24274B5}" srcOrd="2" destOrd="0" presId="urn:microsoft.com/office/officeart/2018/2/layout/IconLabelList"/>
    <dgm:cxn modelId="{98CC17C7-8741-4C7B-9312-FE4C258AD4CA}" type="presParOf" srcId="{3ADF289B-FB03-47C0-8359-43F5E24274B5}" destId="{ADFE2ED9-352D-4EF7-9382-496E912B0D5C}" srcOrd="0" destOrd="0" presId="urn:microsoft.com/office/officeart/2018/2/layout/IconLabelList"/>
    <dgm:cxn modelId="{2561DAF6-E632-4ADB-9DF0-BB7727806019}" type="presParOf" srcId="{3ADF289B-FB03-47C0-8359-43F5E24274B5}" destId="{4EDB2A30-D430-49B4-9875-A4B470EA0E1E}" srcOrd="1" destOrd="0" presId="urn:microsoft.com/office/officeart/2018/2/layout/IconLabelList"/>
    <dgm:cxn modelId="{534CA5B9-EE45-42A8-91FC-C13242FB24EC}" type="presParOf" srcId="{3ADF289B-FB03-47C0-8359-43F5E24274B5}" destId="{E3EE9452-91BC-40A1-A593-E51114C83C3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4D09B8-18C6-46EE-840F-49A37B6EF93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455C10B-F506-435D-B57A-4B7DE599B6FB}">
      <dgm:prSet custT="1"/>
      <dgm:spPr/>
      <dgm:t>
        <a:bodyPr/>
        <a:lstStyle/>
        <a:p>
          <a:pPr>
            <a:lnSpc>
              <a:spcPct val="100000"/>
            </a:lnSpc>
          </a:pPr>
          <a:r>
            <a:rPr lang="tr-TR" sz="1500" dirty="0">
              <a:latin typeface="Century Gothic" panose="020B0502020202020204" pitchFamily="34" charset="0"/>
            </a:rPr>
            <a:t>İşletmelerde regresyon analizinin en yaygın kullanımı, </a:t>
          </a:r>
          <a:r>
            <a:rPr lang="tr-TR" sz="1500" b="1" dirty="0">
              <a:latin typeface="Century Gothic" panose="020B0502020202020204" pitchFamily="34" charset="0"/>
            </a:rPr>
            <a:t>gelecekteki fırsatları ve tehditleri tahmin etmektir. </a:t>
          </a:r>
          <a:r>
            <a:rPr lang="tr-TR" sz="1500" dirty="0">
              <a:latin typeface="Century Gothic" panose="020B0502020202020204" pitchFamily="34" charset="0"/>
            </a:rPr>
            <a:t>Örneğin talep analizi, bir müşterinin satın alma olasılığı yüksek olan şeylerin miktarını tahmin eder.</a:t>
          </a:r>
          <a:endParaRPr lang="en-US" sz="1500" dirty="0">
            <a:latin typeface="Century Gothic" panose="020B0502020202020204" pitchFamily="34" charset="0"/>
          </a:endParaRPr>
        </a:p>
      </dgm:t>
    </dgm:pt>
    <dgm:pt modelId="{2AD1C48F-A3A5-42C2-88B7-E5461F57EAF5}" type="parTrans" cxnId="{A303636D-9B96-45B9-86E9-A9365F043A5F}">
      <dgm:prSet/>
      <dgm:spPr/>
      <dgm:t>
        <a:bodyPr/>
        <a:lstStyle/>
        <a:p>
          <a:endParaRPr lang="en-US"/>
        </a:p>
      </dgm:t>
    </dgm:pt>
    <dgm:pt modelId="{37184F3A-AE41-42AF-9EDF-86864B572285}" type="sibTrans" cxnId="{A303636D-9B96-45B9-86E9-A9365F043A5F}">
      <dgm:prSet/>
      <dgm:spPr/>
      <dgm:t>
        <a:bodyPr/>
        <a:lstStyle/>
        <a:p>
          <a:endParaRPr lang="en-US"/>
        </a:p>
      </dgm:t>
    </dgm:pt>
    <dgm:pt modelId="{19ECF606-6128-4732-8C18-3DA1294CE4E3}">
      <dgm:prSet custT="1"/>
      <dgm:spPr/>
      <dgm:t>
        <a:bodyPr/>
        <a:lstStyle/>
        <a:p>
          <a:pPr>
            <a:lnSpc>
              <a:spcPct val="100000"/>
            </a:lnSpc>
          </a:pPr>
          <a:r>
            <a:rPr lang="tr-TR" sz="1500" dirty="0">
              <a:latin typeface="Century Gothic" panose="020B0502020202020204" pitchFamily="34" charset="0"/>
            </a:rPr>
            <a:t>Ancak iş söz konusu olduğunda, talep tek bağımlı değişken değildir. </a:t>
          </a:r>
          <a:r>
            <a:rPr lang="tr-TR" sz="1500" b="1" dirty="0">
              <a:latin typeface="Century Gothic" panose="020B0502020202020204" pitchFamily="34" charset="0"/>
            </a:rPr>
            <a:t>Regresif analiz</a:t>
          </a:r>
          <a:r>
            <a:rPr lang="tr-TR" sz="1500" dirty="0">
              <a:latin typeface="Century Gothic" panose="020B0502020202020204" pitchFamily="34" charset="0"/>
            </a:rPr>
            <a:t>, doğrudan gelirden çok daha fazlasını öngörebilir.</a:t>
          </a:r>
          <a:endParaRPr lang="en-US" sz="1500" dirty="0">
            <a:latin typeface="Century Gothic" panose="020B0502020202020204" pitchFamily="34" charset="0"/>
          </a:endParaRPr>
        </a:p>
      </dgm:t>
    </dgm:pt>
    <dgm:pt modelId="{E40F9515-4AB8-4925-831A-8E20A8D4341E}" type="parTrans" cxnId="{978B765D-BE81-4116-8895-CCF4C6336A8B}">
      <dgm:prSet/>
      <dgm:spPr/>
      <dgm:t>
        <a:bodyPr/>
        <a:lstStyle/>
        <a:p>
          <a:endParaRPr lang="en-US"/>
        </a:p>
      </dgm:t>
    </dgm:pt>
    <dgm:pt modelId="{80DB2150-FE15-4B77-9AEA-2A9A129356B4}" type="sibTrans" cxnId="{978B765D-BE81-4116-8895-CCF4C6336A8B}">
      <dgm:prSet/>
      <dgm:spPr/>
      <dgm:t>
        <a:bodyPr/>
        <a:lstStyle/>
        <a:p>
          <a:endParaRPr lang="en-US"/>
        </a:p>
      </dgm:t>
    </dgm:pt>
    <dgm:pt modelId="{7C375FC1-677B-4671-839B-79725A4F1025}">
      <dgm:prSet custT="1"/>
      <dgm:spPr/>
      <dgm:t>
        <a:bodyPr/>
        <a:lstStyle/>
        <a:p>
          <a:pPr>
            <a:lnSpc>
              <a:spcPct val="100000"/>
            </a:lnSpc>
          </a:pPr>
          <a:r>
            <a:rPr lang="tr-TR" sz="1500" dirty="0">
              <a:latin typeface="Century Gothic" panose="020B0502020202020204" pitchFamily="34" charset="0"/>
            </a:rPr>
            <a:t>Örneğin, belirli bir reklam panosunun önünden geçecek tüketicilerin sayısını tahmin ederek bir reklam için en yüksek teklifi tahmin edebilir.</a:t>
          </a:r>
          <a:endParaRPr lang="en-US" sz="1500" dirty="0">
            <a:latin typeface="Century Gothic" panose="020B0502020202020204" pitchFamily="34" charset="0"/>
          </a:endParaRPr>
        </a:p>
      </dgm:t>
    </dgm:pt>
    <dgm:pt modelId="{2182C7CA-1B51-4059-B583-408C54F81A4E}" type="parTrans" cxnId="{47B6B9D1-9C0E-46BA-B0AF-FEB949DD4000}">
      <dgm:prSet/>
      <dgm:spPr/>
      <dgm:t>
        <a:bodyPr/>
        <a:lstStyle/>
        <a:p>
          <a:endParaRPr lang="en-US"/>
        </a:p>
      </dgm:t>
    </dgm:pt>
    <dgm:pt modelId="{0D378B58-157C-4442-81E8-906B68AD1699}" type="sibTrans" cxnId="{47B6B9D1-9C0E-46BA-B0AF-FEB949DD4000}">
      <dgm:prSet/>
      <dgm:spPr/>
      <dgm:t>
        <a:bodyPr/>
        <a:lstStyle/>
        <a:p>
          <a:endParaRPr lang="en-US"/>
        </a:p>
      </dgm:t>
    </dgm:pt>
    <dgm:pt modelId="{FD1B3FAB-EA6A-45EE-924E-E97CE78475AF}" type="pres">
      <dgm:prSet presAssocID="{754D09B8-18C6-46EE-840F-49A37B6EF93A}" presName="hierChild1" presStyleCnt="0">
        <dgm:presLayoutVars>
          <dgm:chPref val="1"/>
          <dgm:dir/>
          <dgm:animOne val="branch"/>
          <dgm:animLvl val="lvl"/>
          <dgm:resizeHandles/>
        </dgm:presLayoutVars>
      </dgm:prSet>
      <dgm:spPr/>
    </dgm:pt>
    <dgm:pt modelId="{20441284-3597-42C7-8BFD-F232CE34C3C9}" type="pres">
      <dgm:prSet presAssocID="{E455C10B-F506-435D-B57A-4B7DE599B6FB}" presName="hierRoot1" presStyleCnt="0"/>
      <dgm:spPr/>
    </dgm:pt>
    <dgm:pt modelId="{C5DB34BE-DC0E-4F0F-92B2-B5EFE9BA3994}" type="pres">
      <dgm:prSet presAssocID="{E455C10B-F506-435D-B57A-4B7DE599B6FB}" presName="composite" presStyleCnt="0"/>
      <dgm:spPr/>
    </dgm:pt>
    <dgm:pt modelId="{261900B6-3624-4B75-991B-837C9BF51B11}" type="pres">
      <dgm:prSet presAssocID="{E455C10B-F506-435D-B57A-4B7DE599B6FB}" presName="background" presStyleLbl="node0" presStyleIdx="0" presStyleCnt="3"/>
      <dgm:spPr/>
    </dgm:pt>
    <dgm:pt modelId="{08AA9F21-DDF3-441E-83D9-5A735002197A}" type="pres">
      <dgm:prSet presAssocID="{E455C10B-F506-435D-B57A-4B7DE599B6FB}" presName="text" presStyleLbl="fgAcc0" presStyleIdx="0" presStyleCnt="3">
        <dgm:presLayoutVars>
          <dgm:chPref val="3"/>
        </dgm:presLayoutVars>
      </dgm:prSet>
      <dgm:spPr/>
    </dgm:pt>
    <dgm:pt modelId="{3FAF98E7-0B43-4FC8-B55B-715A6910EA61}" type="pres">
      <dgm:prSet presAssocID="{E455C10B-F506-435D-B57A-4B7DE599B6FB}" presName="hierChild2" presStyleCnt="0"/>
      <dgm:spPr/>
    </dgm:pt>
    <dgm:pt modelId="{7B80AA81-EA76-481B-B040-39163F8C191F}" type="pres">
      <dgm:prSet presAssocID="{19ECF606-6128-4732-8C18-3DA1294CE4E3}" presName="hierRoot1" presStyleCnt="0"/>
      <dgm:spPr/>
    </dgm:pt>
    <dgm:pt modelId="{3BC8EA4E-97B1-4FB8-A98A-F4EBE02914DB}" type="pres">
      <dgm:prSet presAssocID="{19ECF606-6128-4732-8C18-3DA1294CE4E3}" presName="composite" presStyleCnt="0"/>
      <dgm:spPr/>
    </dgm:pt>
    <dgm:pt modelId="{5449D86A-A0F1-4848-85C8-DB9E1A123DB5}" type="pres">
      <dgm:prSet presAssocID="{19ECF606-6128-4732-8C18-3DA1294CE4E3}" presName="background" presStyleLbl="node0" presStyleIdx="1" presStyleCnt="3"/>
      <dgm:spPr/>
    </dgm:pt>
    <dgm:pt modelId="{211D4D28-52D8-4AA2-84E0-5D8EFF305F18}" type="pres">
      <dgm:prSet presAssocID="{19ECF606-6128-4732-8C18-3DA1294CE4E3}" presName="text" presStyleLbl="fgAcc0" presStyleIdx="1" presStyleCnt="3">
        <dgm:presLayoutVars>
          <dgm:chPref val="3"/>
        </dgm:presLayoutVars>
      </dgm:prSet>
      <dgm:spPr/>
    </dgm:pt>
    <dgm:pt modelId="{2DDCB06C-139D-4E45-B02F-1A8A44A58837}" type="pres">
      <dgm:prSet presAssocID="{19ECF606-6128-4732-8C18-3DA1294CE4E3}" presName="hierChild2" presStyleCnt="0"/>
      <dgm:spPr/>
    </dgm:pt>
    <dgm:pt modelId="{CADF0A56-EAD2-41E6-AD2F-01C78A230D81}" type="pres">
      <dgm:prSet presAssocID="{7C375FC1-677B-4671-839B-79725A4F1025}" presName="hierRoot1" presStyleCnt="0"/>
      <dgm:spPr/>
    </dgm:pt>
    <dgm:pt modelId="{3F8807A1-5F62-44CA-AE86-0CAEC370A3C0}" type="pres">
      <dgm:prSet presAssocID="{7C375FC1-677B-4671-839B-79725A4F1025}" presName="composite" presStyleCnt="0"/>
      <dgm:spPr/>
    </dgm:pt>
    <dgm:pt modelId="{95AD5207-1BC3-41C2-985B-EEB499060F02}" type="pres">
      <dgm:prSet presAssocID="{7C375FC1-677B-4671-839B-79725A4F1025}" presName="background" presStyleLbl="node0" presStyleIdx="2" presStyleCnt="3"/>
      <dgm:spPr/>
    </dgm:pt>
    <dgm:pt modelId="{12D406F2-16D2-448E-B765-17231726F732}" type="pres">
      <dgm:prSet presAssocID="{7C375FC1-677B-4671-839B-79725A4F1025}" presName="text" presStyleLbl="fgAcc0" presStyleIdx="2" presStyleCnt="3">
        <dgm:presLayoutVars>
          <dgm:chPref val="3"/>
        </dgm:presLayoutVars>
      </dgm:prSet>
      <dgm:spPr/>
    </dgm:pt>
    <dgm:pt modelId="{637DE38C-4844-41F9-8CE5-4CD26FC5DD24}" type="pres">
      <dgm:prSet presAssocID="{7C375FC1-677B-4671-839B-79725A4F1025}" presName="hierChild2" presStyleCnt="0"/>
      <dgm:spPr/>
    </dgm:pt>
  </dgm:ptLst>
  <dgm:cxnLst>
    <dgm:cxn modelId="{8555221E-A752-4335-979E-B670C3F5D375}" type="presOf" srcId="{19ECF606-6128-4732-8C18-3DA1294CE4E3}" destId="{211D4D28-52D8-4AA2-84E0-5D8EFF305F18}" srcOrd="0" destOrd="0" presId="urn:microsoft.com/office/officeart/2005/8/layout/hierarchy1"/>
    <dgm:cxn modelId="{078D6221-67C5-4846-A177-0CA4F13321DC}" type="presOf" srcId="{754D09B8-18C6-46EE-840F-49A37B6EF93A}" destId="{FD1B3FAB-EA6A-45EE-924E-E97CE78475AF}" srcOrd="0" destOrd="0" presId="urn:microsoft.com/office/officeart/2005/8/layout/hierarchy1"/>
    <dgm:cxn modelId="{978B765D-BE81-4116-8895-CCF4C6336A8B}" srcId="{754D09B8-18C6-46EE-840F-49A37B6EF93A}" destId="{19ECF606-6128-4732-8C18-3DA1294CE4E3}" srcOrd="1" destOrd="0" parTransId="{E40F9515-4AB8-4925-831A-8E20A8D4341E}" sibTransId="{80DB2150-FE15-4B77-9AEA-2A9A129356B4}"/>
    <dgm:cxn modelId="{A303636D-9B96-45B9-86E9-A9365F043A5F}" srcId="{754D09B8-18C6-46EE-840F-49A37B6EF93A}" destId="{E455C10B-F506-435D-B57A-4B7DE599B6FB}" srcOrd="0" destOrd="0" parTransId="{2AD1C48F-A3A5-42C2-88B7-E5461F57EAF5}" sibTransId="{37184F3A-AE41-42AF-9EDF-86864B572285}"/>
    <dgm:cxn modelId="{5550B26E-8B89-46EC-9C7C-D9E146A80BE9}" type="presOf" srcId="{7C375FC1-677B-4671-839B-79725A4F1025}" destId="{12D406F2-16D2-448E-B765-17231726F732}" srcOrd="0" destOrd="0" presId="urn:microsoft.com/office/officeart/2005/8/layout/hierarchy1"/>
    <dgm:cxn modelId="{693E3376-F262-4FAA-85E9-4DFA903A8B58}" type="presOf" srcId="{E455C10B-F506-435D-B57A-4B7DE599B6FB}" destId="{08AA9F21-DDF3-441E-83D9-5A735002197A}" srcOrd="0" destOrd="0" presId="urn:microsoft.com/office/officeart/2005/8/layout/hierarchy1"/>
    <dgm:cxn modelId="{47B6B9D1-9C0E-46BA-B0AF-FEB949DD4000}" srcId="{754D09B8-18C6-46EE-840F-49A37B6EF93A}" destId="{7C375FC1-677B-4671-839B-79725A4F1025}" srcOrd="2" destOrd="0" parTransId="{2182C7CA-1B51-4059-B583-408C54F81A4E}" sibTransId="{0D378B58-157C-4442-81E8-906B68AD1699}"/>
    <dgm:cxn modelId="{67A3BA95-1359-42C8-90F7-F4B4DBE3D63C}" type="presParOf" srcId="{FD1B3FAB-EA6A-45EE-924E-E97CE78475AF}" destId="{20441284-3597-42C7-8BFD-F232CE34C3C9}" srcOrd="0" destOrd="0" presId="urn:microsoft.com/office/officeart/2005/8/layout/hierarchy1"/>
    <dgm:cxn modelId="{7AC43F98-BBA1-4ED0-8952-8BAC7FEB0F50}" type="presParOf" srcId="{20441284-3597-42C7-8BFD-F232CE34C3C9}" destId="{C5DB34BE-DC0E-4F0F-92B2-B5EFE9BA3994}" srcOrd="0" destOrd="0" presId="urn:microsoft.com/office/officeart/2005/8/layout/hierarchy1"/>
    <dgm:cxn modelId="{D90DFD8F-A59B-4A29-BA0F-C79D1E46797B}" type="presParOf" srcId="{C5DB34BE-DC0E-4F0F-92B2-B5EFE9BA3994}" destId="{261900B6-3624-4B75-991B-837C9BF51B11}" srcOrd="0" destOrd="0" presId="urn:microsoft.com/office/officeart/2005/8/layout/hierarchy1"/>
    <dgm:cxn modelId="{73271A50-24AC-4960-976A-772F14698CC0}" type="presParOf" srcId="{C5DB34BE-DC0E-4F0F-92B2-B5EFE9BA3994}" destId="{08AA9F21-DDF3-441E-83D9-5A735002197A}" srcOrd="1" destOrd="0" presId="urn:microsoft.com/office/officeart/2005/8/layout/hierarchy1"/>
    <dgm:cxn modelId="{C825CCD7-F0A1-42D5-B22A-2F6736651D70}" type="presParOf" srcId="{20441284-3597-42C7-8BFD-F232CE34C3C9}" destId="{3FAF98E7-0B43-4FC8-B55B-715A6910EA61}" srcOrd="1" destOrd="0" presId="urn:microsoft.com/office/officeart/2005/8/layout/hierarchy1"/>
    <dgm:cxn modelId="{43880369-1981-4C38-9C91-AD5C76CC3A21}" type="presParOf" srcId="{FD1B3FAB-EA6A-45EE-924E-E97CE78475AF}" destId="{7B80AA81-EA76-481B-B040-39163F8C191F}" srcOrd="1" destOrd="0" presId="urn:microsoft.com/office/officeart/2005/8/layout/hierarchy1"/>
    <dgm:cxn modelId="{478515EA-3BB8-4110-AC0F-94BB69CBC8BD}" type="presParOf" srcId="{7B80AA81-EA76-481B-B040-39163F8C191F}" destId="{3BC8EA4E-97B1-4FB8-A98A-F4EBE02914DB}" srcOrd="0" destOrd="0" presId="urn:microsoft.com/office/officeart/2005/8/layout/hierarchy1"/>
    <dgm:cxn modelId="{8415B049-F5B5-4995-BE8A-EB91F117CA65}" type="presParOf" srcId="{3BC8EA4E-97B1-4FB8-A98A-F4EBE02914DB}" destId="{5449D86A-A0F1-4848-85C8-DB9E1A123DB5}" srcOrd="0" destOrd="0" presId="urn:microsoft.com/office/officeart/2005/8/layout/hierarchy1"/>
    <dgm:cxn modelId="{35B1E8E7-29D2-4FCA-9C2C-A0C66EA3CE4E}" type="presParOf" srcId="{3BC8EA4E-97B1-4FB8-A98A-F4EBE02914DB}" destId="{211D4D28-52D8-4AA2-84E0-5D8EFF305F18}" srcOrd="1" destOrd="0" presId="urn:microsoft.com/office/officeart/2005/8/layout/hierarchy1"/>
    <dgm:cxn modelId="{A0D9C83B-1695-4D1E-BB12-3916EB4949D5}" type="presParOf" srcId="{7B80AA81-EA76-481B-B040-39163F8C191F}" destId="{2DDCB06C-139D-4E45-B02F-1A8A44A58837}" srcOrd="1" destOrd="0" presId="urn:microsoft.com/office/officeart/2005/8/layout/hierarchy1"/>
    <dgm:cxn modelId="{C508C751-49A3-4D50-8C5C-74BBD35D9AA5}" type="presParOf" srcId="{FD1B3FAB-EA6A-45EE-924E-E97CE78475AF}" destId="{CADF0A56-EAD2-41E6-AD2F-01C78A230D81}" srcOrd="2" destOrd="0" presId="urn:microsoft.com/office/officeart/2005/8/layout/hierarchy1"/>
    <dgm:cxn modelId="{C7D2CB0D-0976-46EA-AB49-49C5EF2285F1}" type="presParOf" srcId="{CADF0A56-EAD2-41E6-AD2F-01C78A230D81}" destId="{3F8807A1-5F62-44CA-AE86-0CAEC370A3C0}" srcOrd="0" destOrd="0" presId="urn:microsoft.com/office/officeart/2005/8/layout/hierarchy1"/>
    <dgm:cxn modelId="{7BBBBE33-7F1A-4BA4-8C63-5576BDC464AC}" type="presParOf" srcId="{3F8807A1-5F62-44CA-AE86-0CAEC370A3C0}" destId="{95AD5207-1BC3-41C2-985B-EEB499060F02}" srcOrd="0" destOrd="0" presId="urn:microsoft.com/office/officeart/2005/8/layout/hierarchy1"/>
    <dgm:cxn modelId="{4B1B1C5A-00E4-4BB2-8E1B-0CA8008AF0A6}" type="presParOf" srcId="{3F8807A1-5F62-44CA-AE86-0CAEC370A3C0}" destId="{12D406F2-16D2-448E-B765-17231726F732}" srcOrd="1" destOrd="0" presId="urn:microsoft.com/office/officeart/2005/8/layout/hierarchy1"/>
    <dgm:cxn modelId="{C3FD33F0-1F4F-45EF-9DA6-D2E57A6819DF}" type="presParOf" srcId="{CADF0A56-EAD2-41E6-AD2F-01C78A230D81}" destId="{637DE38C-4844-41F9-8CE5-4CD26FC5DD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38F6E4-7CFC-4636-A2D9-64B23236421B}" type="doc">
      <dgm:prSet loTypeId="urn:microsoft.com/office/officeart/2005/8/layout/default" loCatId="list" qsTypeId="urn:microsoft.com/office/officeart/2005/8/quickstyle/simple2" qsCatId="simple" csTypeId="urn:microsoft.com/office/officeart/2005/8/colors/accent0_3" csCatId="mainScheme"/>
      <dgm:spPr/>
      <dgm:t>
        <a:bodyPr/>
        <a:lstStyle/>
        <a:p>
          <a:endParaRPr lang="en-US"/>
        </a:p>
      </dgm:t>
    </dgm:pt>
    <dgm:pt modelId="{CE990E80-05EE-464E-89C2-C3211EBA0060}">
      <dgm:prSet custT="1"/>
      <dgm:spPr/>
      <dgm:t>
        <a:bodyPr/>
        <a:lstStyle/>
        <a:p>
          <a:r>
            <a:rPr lang="el-GR" sz="1400" dirty="0">
              <a:latin typeface="Century Gothic" panose="020B0502020202020204" pitchFamily="34" charset="0"/>
            </a:rPr>
            <a:t>Β0 </a:t>
          </a:r>
          <a:r>
            <a:rPr lang="tr-TR" sz="1400" dirty="0">
              <a:latin typeface="Century Gothic" panose="020B0502020202020204" pitchFamily="34" charset="0"/>
            </a:rPr>
            <a:t>katsayısı, reklam harcaması sıfır olduğunda beklenen toplam geliri temsil eder.</a:t>
          </a:r>
          <a:endParaRPr lang="en-US" sz="1400" dirty="0">
            <a:latin typeface="Century Gothic" panose="020B0502020202020204" pitchFamily="34" charset="0"/>
          </a:endParaRPr>
        </a:p>
      </dgm:t>
    </dgm:pt>
    <dgm:pt modelId="{E9200F75-52E0-429C-ADF4-070AE6BB3224}" type="parTrans" cxnId="{5E7ED8B1-2528-4005-856A-BC2E4F0BC1B5}">
      <dgm:prSet/>
      <dgm:spPr/>
      <dgm:t>
        <a:bodyPr/>
        <a:lstStyle/>
        <a:p>
          <a:endParaRPr lang="en-US"/>
        </a:p>
      </dgm:t>
    </dgm:pt>
    <dgm:pt modelId="{47787598-5778-47AC-A96D-F91058063BB1}" type="sibTrans" cxnId="{5E7ED8B1-2528-4005-856A-BC2E4F0BC1B5}">
      <dgm:prSet/>
      <dgm:spPr/>
      <dgm:t>
        <a:bodyPr/>
        <a:lstStyle/>
        <a:p>
          <a:endParaRPr lang="en-US"/>
        </a:p>
      </dgm:t>
    </dgm:pt>
    <dgm:pt modelId="{1789499C-43C1-4615-A8DC-EA81B03D6C05}">
      <dgm:prSet custT="1"/>
      <dgm:spPr/>
      <dgm:t>
        <a:bodyPr/>
        <a:lstStyle/>
        <a:p>
          <a:r>
            <a:rPr lang="el-GR" sz="1400" dirty="0">
              <a:latin typeface="Century Gothic" panose="020B0502020202020204" pitchFamily="34" charset="0"/>
            </a:rPr>
            <a:t>Β1 </a:t>
          </a:r>
          <a:r>
            <a:rPr lang="tr-TR" sz="1400" dirty="0">
              <a:latin typeface="Century Gothic" panose="020B0502020202020204" pitchFamily="34" charset="0"/>
            </a:rPr>
            <a:t>katsayısı, reklam harcamaları bir birim (ör. Bir dolar) artırıldığında toplam gelirdeki ortalama değişimi temsil eder.</a:t>
          </a:r>
          <a:endParaRPr lang="en-US" sz="1400" dirty="0">
            <a:latin typeface="Century Gothic" panose="020B0502020202020204" pitchFamily="34" charset="0"/>
          </a:endParaRPr>
        </a:p>
      </dgm:t>
    </dgm:pt>
    <dgm:pt modelId="{4C107E00-CF4A-4600-94F6-A3EBDF327018}" type="parTrans" cxnId="{16819FCB-4318-4FD3-9B9E-8DE745F9BE64}">
      <dgm:prSet/>
      <dgm:spPr/>
      <dgm:t>
        <a:bodyPr/>
        <a:lstStyle/>
        <a:p>
          <a:endParaRPr lang="en-US"/>
        </a:p>
      </dgm:t>
    </dgm:pt>
    <dgm:pt modelId="{7497AC09-8006-47FE-8478-C1D5C4D68D08}" type="sibTrans" cxnId="{16819FCB-4318-4FD3-9B9E-8DE745F9BE64}">
      <dgm:prSet/>
      <dgm:spPr/>
      <dgm:t>
        <a:bodyPr/>
        <a:lstStyle/>
        <a:p>
          <a:endParaRPr lang="en-US"/>
        </a:p>
      </dgm:t>
    </dgm:pt>
    <dgm:pt modelId="{F7159B6D-09BB-4C71-AD90-86AB1E560607}">
      <dgm:prSet custT="1"/>
      <dgm:spPr/>
      <dgm:t>
        <a:bodyPr/>
        <a:lstStyle/>
        <a:p>
          <a:r>
            <a:rPr lang="el-GR" sz="1400" dirty="0">
              <a:latin typeface="Century Gothic" panose="020B0502020202020204" pitchFamily="34" charset="0"/>
            </a:rPr>
            <a:t>Β1 </a:t>
          </a:r>
          <a:r>
            <a:rPr lang="tr-TR" sz="1400" dirty="0">
              <a:latin typeface="Century Gothic" panose="020B0502020202020204" pitchFamily="34" charset="0"/>
            </a:rPr>
            <a:t>negatifse, bu, daha fazla reklam harcamasının daha az gelirle ilişkili olduğu anlamına gelir.</a:t>
          </a:r>
          <a:endParaRPr lang="en-US" sz="1400" dirty="0">
            <a:latin typeface="Century Gothic" panose="020B0502020202020204" pitchFamily="34" charset="0"/>
          </a:endParaRPr>
        </a:p>
      </dgm:t>
    </dgm:pt>
    <dgm:pt modelId="{37138773-67CF-487E-A60E-D0A5A5C73495}" type="parTrans" cxnId="{2C22CA82-7260-4A7C-94F2-B86FF843E399}">
      <dgm:prSet/>
      <dgm:spPr/>
      <dgm:t>
        <a:bodyPr/>
        <a:lstStyle/>
        <a:p>
          <a:endParaRPr lang="en-US"/>
        </a:p>
      </dgm:t>
    </dgm:pt>
    <dgm:pt modelId="{987F1AD5-A3B8-4DF8-B34D-9A33E7F2F70D}" type="sibTrans" cxnId="{2C22CA82-7260-4A7C-94F2-B86FF843E399}">
      <dgm:prSet/>
      <dgm:spPr/>
      <dgm:t>
        <a:bodyPr/>
        <a:lstStyle/>
        <a:p>
          <a:endParaRPr lang="en-US"/>
        </a:p>
      </dgm:t>
    </dgm:pt>
    <dgm:pt modelId="{82406452-45D2-4023-96CF-987E1440D25A}">
      <dgm:prSet custT="1"/>
      <dgm:spPr/>
      <dgm:t>
        <a:bodyPr/>
        <a:lstStyle/>
        <a:p>
          <a:r>
            <a:rPr lang="el-GR" sz="1400" dirty="0">
              <a:latin typeface="Century Gothic" panose="020B0502020202020204" pitchFamily="34" charset="0"/>
            </a:rPr>
            <a:t>Β1 </a:t>
          </a:r>
          <a:r>
            <a:rPr lang="tr-TR" sz="1400" dirty="0">
              <a:latin typeface="Century Gothic" panose="020B0502020202020204" pitchFamily="34" charset="0"/>
            </a:rPr>
            <a:t>sıfıra yakınsa, bu, reklam harcamalarının gelir üzerinde çok az etkisi olduğu anlamına gelir.</a:t>
          </a:r>
          <a:endParaRPr lang="en-US" sz="1400" dirty="0">
            <a:latin typeface="Century Gothic" panose="020B0502020202020204" pitchFamily="34" charset="0"/>
          </a:endParaRPr>
        </a:p>
      </dgm:t>
    </dgm:pt>
    <dgm:pt modelId="{010CE8FE-D19D-4C0A-9FE5-21A684920B1F}" type="parTrans" cxnId="{314F9D1E-6D5E-4126-9806-A0208B9D5B17}">
      <dgm:prSet/>
      <dgm:spPr/>
      <dgm:t>
        <a:bodyPr/>
        <a:lstStyle/>
        <a:p>
          <a:endParaRPr lang="en-US"/>
        </a:p>
      </dgm:t>
    </dgm:pt>
    <dgm:pt modelId="{C64DCF3A-6FBB-48CD-A48D-18141D111FB9}" type="sibTrans" cxnId="{314F9D1E-6D5E-4126-9806-A0208B9D5B17}">
      <dgm:prSet/>
      <dgm:spPr/>
      <dgm:t>
        <a:bodyPr/>
        <a:lstStyle/>
        <a:p>
          <a:endParaRPr lang="en-US"/>
        </a:p>
      </dgm:t>
    </dgm:pt>
    <dgm:pt modelId="{3CAE4395-FC48-483E-B36B-2A7295CCB179}">
      <dgm:prSet custT="1"/>
      <dgm:spPr/>
      <dgm:t>
        <a:bodyPr/>
        <a:lstStyle/>
        <a:p>
          <a:r>
            <a:rPr lang="el-GR" sz="1400" dirty="0">
              <a:latin typeface="Century Gothic" panose="020B0502020202020204" pitchFamily="34" charset="0"/>
            </a:rPr>
            <a:t>Β1 </a:t>
          </a:r>
          <a:r>
            <a:rPr lang="tr-TR" sz="1400" dirty="0">
              <a:latin typeface="Century Gothic" panose="020B0502020202020204" pitchFamily="34" charset="0"/>
            </a:rPr>
            <a:t>pozitifse, daha fazla reklam harcamasının daha fazla gelirle ilişkili olduğu anlamına gelir.</a:t>
          </a:r>
          <a:endParaRPr lang="en-US" sz="1400" dirty="0">
            <a:latin typeface="Century Gothic" panose="020B0502020202020204" pitchFamily="34" charset="0"/>
          </a:endParaRPr>
        </a:p>
      </dgm:t>
    </dgm:pt>
    <dgm:pt modelId="{AD9E15FD-EF53-42B5-9E5F-73E5C612CBFF}" type="parTrans" cxnId="{0F1BEEFA-C8C8-41EF-B808-FA8CEFD3ED98}">
      <dgm:prSet/>
      <dgm:spPr/>
      <dgm:t>
        <a:bodyPr/>
        <a:lstStyle/>
        <a:p>
          <a:endParaRPr lang="en-US"/>
        </a:p>
      </dgm:t>
    </dgm:pt>
    <dgm:pt modelId="{DF6FE5E7-BA16-402C-B20B-03206DC71EB9}" type="sibTrans" cxnId="{0F1BEEFA-C8C8-41EF-B808-FA8CEFD3ED98}">
      <dgm:prSet/>
      <dgm:spPr/>
      <dgm:t>
        <a:bodyPr/>
        <a:lstStyle/>
        <a:p>
          <a:endParaRPr lang="en-US"/>
        </a:p>
      </dgm:t>
    </dgm:pt>
    <dgm:pt modelId="{DD243FF7-487E-4C29-A96C-F2840E01167E}">
      <dgm:prSet custT="1"/>
      <dgm:spPr/>
      <dgm:t>
        <a:bodyPr/>
        <a:lstStyle/>
        <a:p>
          <a:r>
            <a:rPr lang="el-GR" sz="1400" dirty="0">
              <a:latin typeface="Century Gothic" panose="020B0502020202020204" pitchFamily="34" charset="0"/>
            </a:rPr>
            <a:t>Β1 </a:t>
          </a:r>
          <a:r>
            <a:rPr lang="tr-TR" sz="1400" dirty="0">
              <a:latin typeface="Century Gothic" panose="020B0502020202020204" pitchFamily="34" charset="0"/>
            </a:rPr>
            <a:t>değerine bağlı olarak, bir şirket reklam harcamalarını azaltmaya veya artırmaya karar verebilir.</a:t>
          </a:r>
          <a:endParaRPr lang="en-US" sz="1400" dirty="0">
            <a:latin typeface="Century Gothic" panose="020B0502020202020204" pitchFamily="34" charset="0"/>
          </a:endParaRPr>
        </a:p>
      </dgm:t>
    </dgm:pt>
    <dgm:pt modelId="{263D2FF4-86BC-47AD-AA7B-AB3284CF7229}" type="parTrans" cxnId="{620BCCFD-5BC7-4CCD-B2C1-77DDA930BA60}">
      <dgm:prSet/>
      <dgm:spPr/>
      <dgm:t>
        <a:bodyPr/>
        <a:lstStyle/>
        <a:p>
          <a:endParaRPr lang="en-US"/>
        </a:p>
      </dgm:t>
    </dgm:pt>
    <dgm:pt modelId="{EAD84E12-1A7F-454B-B429-552C6A8F5AC7}" type="sibTrans" cxnId="{620BCCFD-5BC7-4CCD-B2C1-77DDA930BA60}">
      <dgm:prSet/>
      <dgm:spPr/>
      <dgm:t>
        <a:bodyPr/>
        <a:lstStyle/>
        <a:p>
          <a:endParaRPr lang="en-US"/>
        </a:p>
      </dgm:t>
    </dgm:pt>
    <dgm:pt modelId="{BBE67692-A75E-4DFA-96CA-0AFD1CB647F9}" type="pres">
      <dgm:prSet presAssocID="{0338F6E4-7CFC-4636-A2D9-64B23236421B}" presName="diagram" presStyleCnt="0">
        <dgm:presLayoutVars>
          <dgm:dir/>
          <dgm:resizeHandles val="exact"/>
        </dgm:presLayoutVars>
      </dgm:prSet>
      <dgm:spPr/>
    </dgm:pt>
    <dgm:pt modelId="{202798D6-17E1-46D7-A423-0E80EE93F337}" type="pres">
      <dgm:prSet presAssocID="{CE990E80-05EE-464E-89C2-C3211EBA0060}" presName="node" presStyleLbl="node1" presStyleIdx="0" presStyleCnt="6">
        <dgm:presLayoutVars>
          <dgm:bulletEnabled val="1"/>
        </dgm:presLayoutVars>
      </dgm:prSet>
      <dgm:spPr/>
    </dgm:pt>
    <dgm:pt modelId="{58F70A9C-62F1-43A0-B527-7A37BA364024}" type="pres">
      <dgm:prSet presAssocID="{47787598-5778-47AC-A96D-F91058063BB1}" presName="sibTrans" presStyleCnt="0"/>
      <dgm:spPr/>
    </dgm:pt>
    <dgm:pt modelId="{281DFE73-7488-4359-9B56-D98828EDD40B}" type="pres">
      <dgm:prSet presAssocID="{1789499C-43C1-4615-A8DC-EA81B03D6C05}" presName="node" presStyleLbl="node1" presStyleIdx="1" presStyleCnt="6">
        <dgm:presLayoutVars>
          <dgm:bulletEnabled val="1"/>
        </dgm:presLayoutVars>
      </dgm:prSet>
      <dgm:spPr/>
    </dgm:pt>
    <dgm:pt modelId="{07B2F285-A19B-43D8-BC61-85AA12686514}" type="pres">
      <dgm:prSet presAssocID="{7497AC09-8006-47FE-8478-C1D5C4D68D08}" presName="sibTrans" presStyleCnt="0"/>
      <dgm:spPr/>
    </dgm:pt>
    <dgm:pt modelId="{A23D5022-DAE6-4898-B46C-728A5A5F1357}" type="pres">
      <dgm:prSet presAssocID="{F7159B6D-09BB-4C71-AD90-86AB1E560607}" presName="node" presStyleLbl="node1" presStyleIdx="2" presStyleCnt="6">
        <dgm:presLayoutVars>
          <dgm:bulletEnabled val="1"/>
        </dgm:presLayoutVars>
      </dgm:prSet>
      <dgm:spPr/>
    </dgm:pt>
    <dgm:pt modelId="{2E09B4A1-A0AD-42A6-A3C9-EAD09FD21C3B}" type="pres">
      <dgm:prSet presAssocID="{987F1AD5-A3B8-4DF8-B34D-9A33E7F2F70D}" presName="sibTrans" presStyleCnt="0"/>
      <dgm:spPr/>
    </dgm:pt>
    <dgm:pt modelId="{BAA7C9CC-3F44-404E-9850-B26B7BC057B8}" type="pres">
      <dgm:prSet presAssocID="{82406452-45D2-4023-96CF-987E1440D25A}" presName="node" presStyleLbl="node1" presStyleIdx="3" presStyleCnt="6">
        <dgm:presLayoutVars>
          <dgm:bulletEnabled val="1"/>
        </dgm:presLayoutVars>
      </dgm:prSet>
      <dgm:spPr/>
    </dgm:pt>
    <dgm:pt modelId="{31C585CD-BCE6-4502-A694-2CA5A5219206}" type="pres">
      <dgm:prSet presAssocID="{C64DCF3A-6FBB-48CD-A48D-18141D111FB9}" presName="sibTrans" presStyleCnt="0"/>
      <dgm:spPr/>
    </dgm:pt>
    <dgm:pt modelId="{D90078B1-12D9-4640-A9F1-3D9A652FEA07}" type="pres">
      <dgm:prSet presAssocID="{3CAE4395-FC48-483E-B36B-2A7295CCB179}" presName="node" presStyleLbl="node1" presStyleIdx="4" presStyleCnt="6">
        <dgm:presLayoutVars>
          <dgm:bulletEnabled val="1"/>
        </dgm:presLayoutVars>
      </dgm:prSet>
      <dgm:spPr/>
    </dgm:pt>
    <dgm:pt modelId="{74C3F962-5A84-47B5-869D-9047AC1923E8}" type="pres">
      <dgm:prSet presAssocID="{DF6FE5E7-BA16-402C-B20B-03206DC71EB9}" presName="sibTrans" presStyleCnt="0"/>
      <dgm:spPr/>
    </dgm:pt>
    <dgm:pt modelId="{41B87E07-50D1-4250-AF6D-2C21FA542FF1}" type="pres">
      <dgm:prSet presAssocID="{DD243FF7-487E-4C29-A96C-F2840E01167E}" presName="node" presStyleLbl="node1" presStyleIdx="5" presStyleCnt="6">
        <dgm:presLayoutVars>
          <dgm:bulletEnabled val="1"/>
        </dgm:presLayoutVars>
      </dgm:prSet>
      <dgm:spPr/>
    </dgm:pt>
  </dgm:ptLst>
  <dgm:cxnLst>
    <dgm:cxn modelId="{314F9D1E-6D5E-4126-9806-A0208B9D5B17}" srcId="{0338F6E4-7CFC-4636-A2D9-64B23236421B}" destId="{82406452-45D2-4023-96CF-987E1440D25A}" srcOrd="3" destOrd="0" parTransId="{010CE8FE-D19D-4C0A-9FE5-21A684920B1F}" sibTransId="{C64DCF3A-6FBB-48CD-A48D-18141D111FB9}"/>
    <dgm:cxn modelId="{7FC4A226-4E4A-4B0E-8E32-601F01E3DFEE}" type="presOf" srcId="{DD243FF7-487E-4C29-A96C-F2840E01167E}" destId="{41B87E07-50D1-4250-AF6D-2C21FA542FF1}" srcOrd="0" destOrd="0" presId="urn:microsoft.com/office/officeart/2005/8/layout/default"/>
    <dgm:cxn modelId="{AF8FEC46-21EB-441B-A34F-40EBE808D3F3}" type="presOf" srcId="{82406452-45D2-4023-96CF-987E1440D25A}" destId="{BAA7C9CC-3F44-404E-9850-B26B7BC057B8}" srcOrd="0" destOrd="0" presId="urn:microsoft.com/office/officeart/2005/8/layout/default"/>
    <dgm:cxn modelId="{2C22CA82-7260-4A7C-94F2-B86FF843E399}" srcId="{0338F6E4-7CFC-4636-A2D9-64B23236421B}" destId="{F7159B6D-09BB-4C71-AD90-86AB1E560607}" srcOrd="2" destOrd="0" parTransId="{37138773-67CF-487E-A60E-D0A5A5C73495}" sibTransId="{987F1AD5-A3B8-4DF8-B34D-9A33E7F2F70D}"/>
    <dgm:cxn modelId="{5E7ED8B1-2528-4005-856A-BC2E4F0BC1B5}" srcId="{0338F6E4-7CFC-4636-A2D9-64B23236421B}" destId="{CE990E80-05EE-464E-89C2-C3211EBA0060}" srcOrd="0" destOrd="0" parTransId="{E9200F75-52E0-429C-ADF4-070AE6BB3224}" sibTransId="{47787598-5778-47AC-A96D-F91058063BB1}"/>
    <dgm:cxn modelId="{8EACD0B6-2E5B-4D43-90EF-3A63EFE54E53}" type="presOf" srcId="{CE990E80-05EE-464E-89C2-C3211EBA0060}" destId="{202798D6-17E1-46D7-A423-0E80EE93F337}" srcOrd="0" destOrd="0" presId="urn:microsoft.com/office/officeart/2005/8/layout/default"/>
    <dgm:cxn modelId="{16819FCB-4318-4FD3-9B9E-8DE745F9BE64}" srcId="{0338F6E4-7CFC-4636-A2D9-64B23236421B}" destId="{1789499C-43C1-4615-A8DC-EA81B03D6C05}" srcOrd="1" destOrd="0" parTransId="{4C107E00-CF4A-4600-94F6-A3EBDF327018}" sibTransId="{7497AC09-8006-47FE-8478-C1D5C4D68D08}"/>
    <dgm:cxn modelId="{E3A8D5D5-85A8-4D90-9DF8-F1BD8CABEAB9}" type="presOf" srcId="{F7159B6D-09BB-4C71-AD90-86AB1E560607}" destId="{A23D5022-DAE6-4898-B46C-728A5A5F1357}" srcOrd="0" destOrd="0" presId="urn:microsoft.com/office/officeart/2005/8/layout/default"/>
    <dgm:cxn modelId="{A41593E4-003F-4E50-A9D8-5F67D270DFAD}" type="presOf" srcId="{3CAE4395-FC48-483E-B36B-2A7295CCB179}" destId="{D90078B1-12D9-4640-A9F1-3D9A652FEA07}" srcOrd="0" destOrd="0" presId="urn:microsoft.com/office/officeart/2005/8/layout/default"/>
    <dgm:cxn modelId="{F239BDE6-2D4B-43C9-8BFB-627DECB113F7}" type="presOf" srcId="{1789499C-43C1-4615-A8DC-EA81B03D6C05}" destId="{281DFE73-7488-4359-9B56-D98828EDD40B}" srcOrd="0" destOrd="0" presId="urn:microsoft.com/office/officeart/2005/8/layout/default"/>
    <dgm:cxn modelId="{0982EDF7-190E-4D5E-8F7A-188F0893A4DB}" type="presOf" srcId="{0338F6E4-7CFC-4636-A2D9-64B23236421B}" destId="{BBE67692-A75E-4DFA-96CA-0AFD1CB647F9}" srcOrd="0" destOrd="0" presId="urn:microsoft.com/office/officeart/2005/8/layout/default"/>
    <dgm:cxn modelId="{0F1BEEFA-C8C8-41EF-B808-FA8CEFD3ED98}" srcId="{0338F6E4-7CFC-4636-A2D9-64B23236421B}" destId="{3CAE4395-FC48-483E-B36B-2A7295CCB179}" srcOrd="4" destOrd="0" parTransId="{AD9E15FD-EF53-42B5-9E5F-73E5C612CBFF}" sibTransId="{DF6FE5E7-BA16-402C-B20B-03206DC71EB9}"/>
    <dgm:cxn modelId="{620BCCFD-5BC7-4CCD-B2C1-77DDA930BA60}" srcId="{0338F6E4-7CFC-4636-A2D9-64B23236421B}" destId="{DD243FF7-487E-4C29-A96C-F2840E01167E}" srcOrd="5" destOrd="0" parTransId="{263D2FF4-86BC-47AD-AA7B-AB3284CF7229}" sibTransId="{EAD84E12-1A7F-454B-B429-552C6A8F5AC7}"/>
    <dgm:cxn modelId="{B272E756-CB01-4AA4-A6BD-2AD89B6AE9F8}" type="presParOf" srcId="{BBE67692-A75E-4DFA-96CA-0AFD1CB647F9}" destId="{202798D6-17E1-46D7-A423-0E80EE93F337}" srcOrd="0" destOrd="0" presId="urn:microsoft.com/office/officeart/2005/8/layout/default"/>
    <dgm:cxn modelId="{A0750DBD-952A-48CD-8880-FB5FE6A7E770}" type="presParOf" srcId="{BBE67692-A75E-4DFA-96CA-0AFD1CB647F9}" destId="{58F70A9C-62F1-43A0-B527-7A37BA364024}" srcOrd="1" destOrd="0" presId="urn:microsoft.com/office/officeart/2005/8/layout/default"/>
    <dgm:cxn modelId="{6AD137B4-C24F-4955-828A-9E811A0D7537}" type="presParOf" srcId="{BBE67692-A75E-4DFA-96CA-0AFD1CB647F9}" destId="{281DFE73-7488-4359-9B56-D98828EDD40B}" srcOrd="2" destOrd="0" presId="urn:microsoft.com/office/officeart/2005/8/layout/default"/>
    <dgm:cxn modelId="{E8C5B230-7703-449F-ACBD-9768ED268104}" type="presParOf" srcId="{BBE67692-A75E-4DFA-96CA-0AFD1CB647F9}" destId="{07B2F285-A19B-43D8-BC61-85AA12686514}" srcOrd="3" destOrd="0" presId="urn:microsoft.com/office/officeart/2005/8/layout/default"/>
    <dgm:cxn modelId="{8913FF56-06D3-478E-A9D0-4FB1C551BA56}" type="presParOf" srcId="{BBE67692-A75E-4DFA-96CA-0AFD1CB647F9}" destId="{A23D5022-DAE6-4898-B46C-728A5A5F1357}" srcOrd="4" destOrd="0" presId="urn:microsoft.com/office/officeart/2005/8/layout/default"/>
    <dgm:cxn modelId="{87CFD9BF-51C1-42FC-AD36-493BBABD91DE}" type="presParOf" srcId="{BBE67692-A75E-4DFA-96CA-0AFD1CB647F9}" destId="{2E09B4A1-A0AD-42A6-A3C9-EAD09FD21C3B}" srcOrd="5" destOrd="0" presId="urn:microsoft.com/office/officeart/2005/8/layout/default"/>
    <dgm:cxn modelId="{3399E8B2-A56B-4F3A-B125-8C788E1BF43E}" type="presParOf" srcId="{BBE67692-A75E-4DFA-96CA-0AFD1CB647F9}" destId="{BAA7C9CC-3F44-404E-9850-B26B7BC057B8}" srcOrd="6" destOrd="0" presId="urn:microsoft.com/office/officeart/2005/8/layout/default"/>
    <dgm:cxn modelId="{08FE4DF6-A2BC-44E8-9CE3-A37E87D884D4}" type="presParOf" srcId="{BBE67692-A75E-4DFA-96CA-0AFD1CB647F9}" destId="{31C585CD-BCE6-4502-A694-2CA5A5219206}" srcOrd="7" destOrd="0" presId="urn:microsoft.com/office/officeart/2005/8/layout/default"/>
    <dgm:cxn modelId="{990ADCE8-9E87-4C50-996F-AD70D1631BCA}" type="presParOf" srcId="{BBE67692-A75E-4DFA-96CA-0AFD1CB647F9}" destId="{D90078B1-12D9-4640-A9F1-3D9A652FEA07}" srcOrd="8" destOrd="0" presId="urn:microsoft.com/office/officeart/2005/8/layout/default"/>
    <dgm:cxn modelId="{22996B6E-880C-4666-B509-AE9A14F05B6C}" type="presParOf" srcId="{BBE67692-A75E-4DFA-96CA-0AFD1CB647F9}" destId="{74C3F962-5A84-47B5-869D-9047AC1923E8}" srcOrd="9" destOrd="0" presId="urn:microsoft.com/office/officeart/2005/8/layout/default"/>
    <dgm:cxn modelId="{AD18D572-D87F-4FB0-96ED-D035D0A5D472}" type="presParOf" srcId="{BBE67692-A75E-4DFA-96CA-0AFD1CB647F9}" destId="{41B87E07-50D1-4250-AF6D-2C21FA542FF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38F6E4-7CFC-4636-A2D9-64B23236421B}"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CE990E80-05EE-464E-89C2-C3211EBA0060}">
      <dgm:prSet custT="1"/>
      <dgm:spPr/>
      <dgm:t>
        <a:bodyPr/>
        <a:lstStyle/>
        <a:p>
          <a:pPr>
            <a:lnSpc>
              <a:spcPct val="100000"/>
            </a:lnSpc>
            <a:defRPr cap="all"/>
          </a:pPr>
          <a:r>
            <a:rPr lang="el-GR" sz="1100" cap="none" dirty="0">
              <a:latin typeface="Century Gothic" panose="020B0502020202020204" pitchFamily="34" charset="0"/>
            </a:rPr>
            <a:t>Β0 </a:t>
          </a:r>
          <a:r>
            <a:rPr lang="tr-TR" sz="1100" cap="none" dirty="0">
              <a:latin typeface="Century Gothic" panose="020B0502020202020204" pitchFamily="34" charset="0"/>
            </a:rPr>
            <a:t>katsayısı, dozaj sıfır olduğunda beklenen kan basıncını temsil eder</a:t>
          </a:r>
          <a:endParaRPr lang="en-US" sz="1100" cap="none" dirty="0">
            <a:latin typeface="Century Gothic" panose="020B0502020202020204" pitchFamily="34" charset="0"/>
          </a:endParaRPr>
        </a:p>
      </dgm:t>
    </dgm:pt>
    <dgm:pt modelId="{E9200F75-52E0-429C-ADF4-070AE6BB3224}" type="parTrans" cxnId="{5E7ED8B1-2528-4005-856A-BC2E4F0BC1B5}">
      <dgm:prSet/>
      <dgm:spPr/>
      <dgm:t>
        <a:bodyPr/>
        <a:lstStyle/>
        <a:p>
          <a:endParaRPr lang="en-US"/>
        </a:p>
      </dgm:t>
    </dgm:pt>
    <dgm:pt modelId="{47787598-5778-47AC-A96D-F91058063BB1}" type="sibTrans" cxnId="{5E7ED8B1-2528-4005-856A-BC2E4F0BC1B5}">
      <dgm:prSet/>
      <dgm:spPr/>
      <dgm:t>
        <a:bodyPr/>
        <a:lstStyle/>
        <a:p>
          <a:endParaRPr lang="en-US"/>
        </a:p>
      </dgm:t>
    </dgm:pt>
    <dgm:pt modelId="{1789499C-43C1-4615-A8DC-EA81B03D6C05}">
      <dgm:prSet custT="1"/>
      <dgm:spPr/>
      <dgm:t>
        <a:bodyPr/>
        <a:lstStyle/>
        <a:p>
          <a:pPr>
            <a:lnSpc>
              <a:spcPct val="100000"/>
            </a:lnSpc>
            <a:defRPr cap="all"/>
          </a:pPr>
          <a:r>
            <a:rPr lang="el-GR" sz="1100" cap="none" dirty="0">
              <a:latin typeface="Century Gothic" panose="020B0502020202020204" pitchFamily="34" charset="0"/>
            </a:rPr>
            <a:t>Β1 </a:t>
          </a:r>
          <a:r>
            <a:rPr lang="tr-TR" sz="1100" cap="none" dirty="0">
              <a:latin typeface="Century Gothic" panose="020B0502020202020204" pitchFamily="34" charset="0"/>
            </a:rPr>
            <a:t>katsayısı, dozaj bir birim artırıldığında kan basıncındaki ortalama değişimi temsil eder</a:t>
          </a:r>
          <a:endParaRPr lang="en-US" sz="1100" cap="none" dirty="0">
            <a:latin typeface="Century Gothic" panose="020B0502020202020204" pitchFamily="34" charset="0"/>
          </a:endParaRPr>
        </a:p>
      </dgm:t>
    </dgm:pt>
    <dgm:pt modelId="{7497AC09-8006-47FE-8478-C1D5C4D68D08}" type="sibTrans" cxnId="{16819FCB-4318-4FD3-9B9E-8DE745F9BE64}">
      <dgm:prSet/>
      <dgm:spPr/>
      <dgm:t>
        <a:bodyPr/>
        <a:lstStyle/>
        <a:p>
          <a:endParaRPr lang="en-US"/>
        </a:p>
      </dgm:t>
    </dgm:pt>
    <dgm:pt modelId="{4C107E00-CF4A-4600-94F6-A3EBDF327018}" type="parTrans" cxnId="{16819FCB-4318-4FD3-9B9E-8DE745F9BE64}">
      <dgm:prSet/>
      <dgm:spPr/>
      <dgm:t>
        <a:bodyPr/>
        <a:lstStyle/>
        <a:p>
          <a:endParaRPr lang="en-US"/>
        </a:p>
      </dgm:t>
    </dgm:pt>
    <dgm:pt modelId="{F7159B6D-09BB-4C71-AD90-86AB1E560607}">
      <dgm:prSet custT="1"/>
      <dgm:spPr/>
      <dgm:t>
        <a:bodyPr/>
        <a:lstStyle/>
        <a:p>
          <a:pPr>
            <a:lnSpc>
              <a:spcPct val="100000"/>
            </a:lnSpc>
            <a:defRPr cap="all"/>
          </a:pPr>
          <a:r>
            <a:rPr lang="el-GR" sz="1100" cap="none" dirty="0">
              <a:latin typeface="Century Gothic" panose="020B0502020202020204" pitchFamily="34" charset="0"/>
            </a:rPr>
            <a:t>Β1 </a:t>
          </a:r>
          <a:r>
            <a:rPr lang="tr-TR" sz="1100" cap="none" dirty="0">
              <a:latin typeface="Century Gothic" panose="020B0502020202020204" pitchFamily="34" charset="0"/>
            </a:rPr>
            <a:t>negatif ise, dozajdaki bir artışın kan basıncındaki bir düşüşle ilişkili olduğu anlamına gelir.</a:t>
          </a:r>
          <a:endParaRPr lang="en-US" sz="1100" cap="none" dirty="0">
            <a:latin typeface="Century Gothic" panose="020B0502020202020204" pitchFamily="34" charset="0"/>
          </a:endParaRPr>
        </a:p>
      </dgm:t>
    </dgm:pt>
    <dgm:pt modelId="{987F1AD5-A3B8-4DF8-B34D-9A33E7F2F70D}" type="sibTrans" cxnId="{2C22CA82-7260-4A7C-94F2-B86FF843E399}">
      <dgm:prSet/>
      <dgm:spPr/>
      <dgm:t>
        <a:bodyPr/>
        <a:lstStyle/>
        <a:p>
          <a:endParaRPr lang="en-US"/>
        </a:p>
      </dgm:t>
    </dgm:pt>
    <dgm:pt modelId="{37138773-67CF-487E-A60E-D0A5A5C73495}" type="parTrans" cxnId="{2C22CA82-7260-4A7C-94F2-B86FF843E399}">
      <dgm:prSet/>
      <dgm:spPr/>
      <dgm:t>
        <a:bodyPr/>
        <a:lstStyle/>
        <a:p>
          <a:endParaRPr lang="en-US"/>
        </a:p>
      </dgm:t>
    </dgm:pt>
    <dgm:pt modelId="{82406452-45D2-4023-96CF-987E1440D25A}">
      <dgm:prSet custT="1"/>
      <dgm:spPr/>
      <dgm:t>
        <a:bodyPr/>
        <a:lstStyle/>
        <a:p>
          <a:pPr>
            <a:lnSpc>
              <a:spcPct val="100000"/>
            </a:lnSpc>
            <a:defRPr cap="all"/>
          </a:pPr>
          <a:r>
            <a:rPr lang="el-GR" sz="1100" cap="none" dirty="0">
              <a:latin typeface="Century Gothic" panose="020B0502020202020204" pitchFamily="34" charset="0"/>
            </a:rPr>
            <a:t>Β1 </a:t>
          </a:r>
          <a:r>
            <a:rPr lang="tr-TR" sz="1100" cap="none" dirty="0">
              <a:latin typeface="Century Gothic" panose="020B0502020202020204" pitchFamily="34" charset="0"/>
            </a:rPr>
            <a:t>sıfıra yakınsa, bu, dozajdaki bir artışın kan basıncında herhangi bir değişiklik olmaması ile ilişkili olduğu anlamına gelir.</a:t>
          </a:r>
          <a:endParaRPr lang="en-US" sz="1100" cap="none" dirty="0">
            <a:latin typeface="Century Gothic" panose="020B0502020202020204" pitchFamily="34" charset="0"/>
          </a:endParaRPr>
        </a:p>
      </dgm:t>
    </dgm:pt>
    <dgm:pt modelId="{C64DCF3A-6FBB-48CD-A48D-18141D111FB9}" type="sibTrans" cxnId="{314F9D1E-6D5E-4126-9806-A0208B9D5B17}">
      <dgm:prSet/>
      <dgm:spPr/>
      <dgm:t>
        <a:bodyPr/>
        <a:lstStyle/>
        <a:p>
          <a:endParaRPr lang="en-US"/>
        </a:p>
      </dgm:t>
    </dgm:pt>
    <dgm:pt modelId="{010CE8FE-D19D-4C0A-9FE5-21A684920B1F}" type="parTrans" cxnId="{314F9D1E-6D5E-4126-9806-A0208B9D5B17}">
      <dgm:prSet/>
      <dgm:spPr/>
      <dgm:t>
        <a:bodyPr/>
        <a:lstStyle/>
        <a:p>
          <a:endParaRPr lang="en-US"/>
        </a:p>
      </dgm:t>
    </dgm:pt>
    <dgm:pt modelId="{3CAE4395-FC48-483E-B36B-2A7295CCB179}">
      <dgm:prSet custT="1"/>
      <dgm:spPr/>
      <dgm:t>
        <a:bodyPr/>
        <a:lstStyle/>
        <a:p>
          <a:pPr>
            <a:lnSpc>
              <a:spcPct val="100000"/>
            </a:lnSpc>
            <a:defRPr cap="all"/>
          </a:pPr>
          <a:r>
            <a:rPr lang="el-GR" sz="1100" cap="none" dirty="0">
              <a:latin typeface="Century Gothic" panose="020B0502020202020204" pitchFamily="34" charset="0"/>
            </a:rPr>
            <a:t>Β1 </a:t>
          </a:r>
          <a:r>
            <a:rPr lang="tr-TR" sz="1100" cap="none" dirty="0">
              <a:latin typeface="Century Gothic" panose="020B0502020202020204" pitchFamily="34" charset="0"/>
            </a:rPr>
            <a:t>pozitif ise, dozajdaki bir artışın kan basıncındaki bir artışla ilişkili olduğu anlamına gelir.</a:t>
          </a:r>
          <a:endParaRPr lang="en-US" sz="1100" cap="none" dirty="0">
            <a:latin typeface="Century Gothic" panose="020B0502020202020204" pitchFamily="34" charset="0"/>
          </a:endParaRPr>
        </a:p>
      </dgm:t>
    </dgm:pt>
    <dgm:pt modelId="{DF6FE5E7-BA16-402C-B20B-03206DC71EB9}" type="sibTrans" cxnId="{0F1BEEFA-C8C8-41EF-B808-FA8CEFD3ED98}">
      <dgm:prSet/>
      <dgm:spPr/>
      <dgm:t>
        <a:bodyPr/>
        <a:lstStyle/>
        <a:p>
          <a:endParaRPr lang="en-US"/>
        </a:p>
      </dgm:t>
    </dgm:pt>
    <dgm:pt modelId="{AD9E15FD-EF53-42B5-9E5F-73E5C612CBFF}" type="parTrans" cxnId="{0F1BEEFA-C8C8-41EF-B808-FA8CEFD3ED98}">
      <dgm:prSet/>
      <dgm:spPr/>
      <dgm:t>
        <a:bodyPr/>
        <a:lstStyle/>
        <a:p>
          <a:endParaRPr lang="en-US"/>
        </a:p>
      </dgm:t>
    </dgm:pt>
    <dgm:pt modelId="{DD243FF7-487E-4C29-A96C-F2840E01167E}">
      <dgm:prSet custT="1"/>
      <dgm:spPr/>
      <dgm:t>
        <a:bodyPr/>
        <a:lstStyle/>
        <a:p>
          <a:pPr>
            <a:lnSpc>
              <a:spcPct val="100000"/>
            </a:lnSpc>
            <a:defRPr cap="all"/>
          </a:pPr>
          <a:r>
            <a:rPr lang="el-GR" sz="1100" cap="none" dirty="0">
              <a:latin typeface="Century Gothic" panose="020B0502020202020204" pitchFamily="34" charset="0"/>
            </a:rPr>
            <a:t>Β1 </a:t>
          </a:r>
          <a:r>
            <a:rPr lang="tr-TR" sz="1100" cap="none" dirty="0">
              <a:latin typeface="Century Gothic" panose="020B0502020202020204" pitchFamily="34" charset="0"/>
            </a:rPr>
            <a:t>değerine bağlı olarak, araştırmacılar bir hastaya verilen dozu değiştirmeye karar verebilir</a:t>
          </a:r>
          <a:endParaRPr lang="en-US" sz="1100" cap="none" dirty="0">
            <a:latin typeface="Century Gothic" panose="020B0502020202020204" pitchFamily="34" charset="0"/>
          </a:endParaRPr>
        </a:p>
      </dgm:t>
    </dgm:pt>
    <dgm:pt modelId="{EAD84E12-1A7F-454B-B429-552C6A8F5AC7}" type="sibTrans" cxnId="{620BCCFD-5BC7-4CCD-B2C1-77DDA930BA60}">
      <dgm:prSet/>
      <dgm:spPr/>
      <dgm:t>
        <a:bodyPr/>
        <a:lstStyle/>
        <a:p>
          <a:endParaRPr lang="en-US"/>
        </a:p>
      </dgm:t>
    </dgm:pt>
    <dgm:pt modelId="{263D2FF4-86BC-47AD-AA7B-AB3284CF7229}" type="parTrans" cxnId="{620BCCFD-5BC7-4CCD-B2C1-77DDA930BA60}">
      <dgm:prSet/>
      <dgm:spPr/>
      <dgm:t>
        <a:bodyPr/>
        <a:lstStyle/>
        <a:p>
          <a:endParaRPr lang="en-US"/>
        </a:p>
      </dgm:t>
    </dgm:pt>
    <dgm:pt modelId="{AFB87AC2-29A4-42D3-AE09-66CEB2949558}" type="pres">
      <dgm:prSet presAssocID="{0338F6E4-7CFC-4636-A2D9-64B23236421B}" presName="root" presStyleCnt="0">
        <dgm:presLayoutVars>
          <dgm:dir/>
          <dgm:resizeHandles val="exact"/>
        </dgm:presLayoutVars>
      </dgm:prSet>
      <dgm:spPr/>
    </dgm:pt>
    <dgm:pt modelId="{E7CDC10C-A66D-44A2-AF5E-929D3D4C5B2C}" type="pres">
      <dgm:prSet presAssocID="{CE990E80-05EE-464E-89C2-C3211EBA0060}" presName="compNode" presStyleCnt="0"/>
      <dgm:spPr/>
    </dgm:pt>
    <dgm:pt modelId="{3253F562-AC08-4518-BE43-3F3B1A37FD04}" type="pres">
      <dgm:prSet presAssocID="{CE990E80-05EE-464E-89C2-C3211EBA0060}" presName="iconBgRect" presStyleLbl="bgShp" presStyleIdx="0" presStyleCnt="6"/>
      <dgm:spPr>
        <a:prstGeom prst="round2DiagRect">
          <a:avLst>
            <a:gd name="adj1" fmla="val 29727"/>
            <a:gd name="adj2" fmla="val 0"/>
          </a:avLst>
        </a:prstGeom>
      </dgm:spPr>
    </dgm:pt>
    <dgm:pt modelId="{5271BD9C-4152-441C-84DB-C5B7DAD442A0}" type="pres">
      <dgm:prSet presAssocID="{CE990E80-05EE-464E-89C2-C3211EBA006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ay işareti"/>
        </a:ext>
      </dgm:extLst>
    </dgm:pt>
    <dgm:pt modelId="{1CDD5182-CCFA-4FDD-8BE1-6F322A93B176}" type="pres">
      <dgm:prSet presAssocID="{CE990E80-05EE-464E-89C2-C3211EBA0060}" presName="spaceRect" presStyleCnt="0"/>
      <dgm:spPr/>
    </dgm:pt>
    <dgm:pt modelId="{A02E68DA-D270-4832-904D-810B6F7EB147}" type="pres">
      <dgm:prSet presAssocID="{CE990E80-05EE-464E-89C2-C3211EBA0060}" presName="textRect" presStyleLbl="revTx" presStyleIdx="0" presStyleCnt="6">
        <dgm:presLayoutVars>
          <dgm:chMax val="1"/>
          <dgm:chPref val="1"/>
        </dgm:presLayoutVars>
      </dgm:prSet>
      <dgm:spPr/>
    </dgm:pt>
    <dgm:pt modelId="{0ECAD5B8-8616-486A-930A-3BF547CCD9EF}" type="pres">
      <dgm:prSet presAssocID="{47787598-5778-47AC-A96D-F91058063BB1}" presName="sibTrans" presStyleCnt="0"/>
      <dgm:spPr/>
    </dgm:pt>
    <dgm:pt modelId="{26E75F11-193F-4512-952E-ECBD052DFB91}" type="pres">
      <dgm:prSet presAssocID="{1789499C-43C1-4615-A8DC-EA81B03D6C05}" presName="compNode" presStyleCnt="0"/>
      <dgm:spPr/>
    </dgm:pt>
    <dgm:pt modelId="{1608BB99-AA9B-45B5-8DE9-1D21A758F3D1}" type="pres">
      <dgm:prSet presAssocID="{1789499C-43C1-4615-A8DC-EA81B03D6C05}" presName="iconBgRect" presStyleLbl="bgShp" presStyleIdx="1" presStyleCnt="6"/>
      <dgm:spPr>
        <a:prstGeom prst="round2DiagRect">
          <a:avLst>
            <a:gd name="adj1" fmla="val 29727"/>
            <a:gd name="adj2" fmla="val 0"/>
          </a:avLst>
        </a:prstGeom>
      </dgm:spPr>
    </dgm:pt>
    <dgm:pt modelId="{A675F1EB-7F4E-4408-BB4C-D001938DD201}" type="pres">
      <dgm:prSet presAssocID="{1789499C-43C1-4615-A8DC-EA81B03D6C0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öbrekler"/>
        </a:ext>
      </dgm:extLst>
    </dgm:pt>
    <dgm:pt modelId="{FBF8E717-F5A8-43C3-803D-1D9B74D4D13F}" type="pres">
      <dgm:prSet presAssocID="{1789499C-43C1-4615-A8DC-EA81B03D6C05}" presName="spaceRect" presStyleCnt="0"/>
      <dgm:spPr/>
    </dgm:pt>
    <dgm:pt modelId="{89CE5FEC-2679-46AC-806C-BB89D6968769}" type="pres">
      <dgm:prSet presAssocID="{1789499C-43C1-4615-A8DC-EA81B03D6C05}" presName="textRect" presStyleLbl="revTx" presStyleIdx="1" presStyleCnt="6">
        <dgm:presLayoutVars>
          <dgm:chMax val="1"/>
          <dgm:chPref val="1"/>
        </dgm:presLayoutVars>
      </dgm:prSet>
      <dgm:spPr/>
    </dgm:pt>
    <dgm:pt modelId="{FA242583-2EFD-4294-8FF9-BC0245B8E2F6}" type="pres">
      <dgm:prSet presAssocID="{7497AC09-8006-47FE-8478-C1D5C4D68D08}" presName="sibTrans" presStyleCnt="0"/>
      <dgm:spPr/>
    </dgm:pt>
    <dgm:pt modelId="{9B0A022C-489B-474F-94E4-0A4233AFC5A3}" type="pres">
      <dgm:prSet presAssocID="{F7159B6D-09BB-4C71-AD90-86AB1E560607}" presName="compNode" presStyleCnt="0"/>
      <dgm:spPr/>
    </dgm:pt>
    <dgm:pt modelId="{68ADE607-7973-45A1-97A3-017503EB21F3}" type="pres">
      <dgm:prSet presAssocID="{F7159B6D-09BB-4C71-AD90-86AB1E560607}" presName="iconBgRect" presStyleLbl="bgShp" presStyleIdx="2" presStyleCnt="6"/>
      <dgm:spPr>
        <a:prstGeom prst="round2DiagRect">
          <a:avLst>
            <a:gd name="adj1" fmla="val 29727"/>
            <a:gd name="adj2" fmla="val 0"/>
          </a:avLst>
        </a:prstGeom>
      </dgm:spPr>
    </dgm:pt>
    <dgm:pt modelId="{DDB38FF1-7404-4C03-9041-70A2D968D360}" type="pres">
      <dgm:prSet presAssocID="{F7159B6D-09BB-4C71-AD90-86AB1E56060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d Face with No Fill"/>
        </a:ext>
      </dgm:extLst>
    </dgm:pt>
    <dgm:pt modelId="{B775346E-583C-4C0B-BE5B-8A2C89462018}" type="pres">
      <dgm:prSet presAssocID="{F7159B6D-09BB-4C71-AD90-86AB1E560607}" presName="spaceRect" presStyleCnt="0"/>
      <dgm:spPr/>
    </dgm:pt>
    <dgm:pt modelId="{42E89448-7174-45E2-A92F-EB2678077136}" type="pres">
      <dgm:prSet presAssocID="{F7159B6D-09BB-4C71-AD90-86AB1E560607}" presName="textRect" presStyleLbl="revTx" presStyleIdx="2" presStyleCnt="6">
        <dgm:presLayoutVars>
          <dgm:chMax val="1"/>
          <dgm:chPref val="1"/>
        </dgm:presLayoutVars>
      </dgm:prSet>
      <dgm:spPr/>
    </dgm:pt>
    <dgm:pt modelId="{BB6DCB14-3FD9-41E7-98CF-83BDD69AD8BF}" type="pres">
      <dgm:prSet presAssocID="{987F1AD5-A3B8-4DF8-B34D-9A33E7F2F70D}" presName="sibTrans" presStyleCnt="0"/>
      <dgm:spPr/>
    </dgm:pt>
    <dgm:pt modelId="{A377B500-CDE3-4812-8EC9-EECB4418AC6F}" type="pres">
      <dgm:prSet presAssocID="{82406452-45D2-4023-96CF-987E1440D25A}" presName="compNode" presStyleCnt="0"/>
      <dgm:spPr/>
    </dgm:pt>
    <dgm:pt modelId="{C9641036-014F-42ED-901B-D4E9439796A5}" type="pres">
      <dgm:prSet presAssocID="{82406452-45D2-4023-96CF-987E1440D25A}" presName="iconBgRect" presStyleLbl="bgShp" presStyleIdx="3" presStyleCnt="6"/>
      <dgm:spPr>
        <a:prstGeom prst="round2DiagRect">
          <a:avLst>
            <a:gd name="adj1" fmla="val 29727"/>
            <a:gd name="adj2" fmla="val 0"/>
          </a:avLst>
        </a:prstGeom>
      </dgm:spPr>
    </dgm:pt>
    <dgm:pt modelId="{8DE7748F-31EB-4C58-9069-177101CC0DE3}" type="pres">
      <dgm:prSet presAssocID="{82406452-45D2-4023-96CF-987E1440D2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63FCA791-040C-4F40-B3D7-F66C4950A319}" type="pres">
      <dgm:prSet presAssocID="{82406452-45D2-4023-96CF-987E1440D25A}" presName="spaceRect" presStyleCnt="0"/>
      <dgm:spPr/>
    </dgm:pt>
    <dgm:pt modelId="{234D28DA-73C8-4959-91EC-C7493C2AE2E1}" type="pres">
      <dgm:prSet presAssocID="{82406452-45D2-4023-96CF-987E1440D25A}" presName="textRect" presStyleLbl="revTx" presStyleIdx="3" presStyleCnt="6">
        <dgm:presLayoutVars>
          <dgm:chMax val="1"/>
          <dgm:chPref val="1"/>
        </dgm:presLayoutVars>
      </dgm:prSet>
      <dgm:spPr/>
    </dgm:pt>
    <dgm:pt modelId="{EDB8A625-00F3-4166-B3F6-DEAFEFFD0B5C}" type="pres">
      <dgm:prSet presAssocID="{C64DCF3A-6FBB-48CD-A48D-18141D111FB9}" presName="sibTrans" presStyleCnt="0"/>
      <dgm:spPr/>
    </dgm:pt>
    <dgm:pt modelId="{BF12A5F3-BDF3-4BFC-802E-4250F2700FC8}" type="pres">
      <dgm:prSet presAssocID="{3CAE4395-FC48-483E-B36B-2A7295CCB179}" presName="compNode" presStyleCnt="0"/>
      <dgm:spPr/>
    </dgm:pt>
    <dgm:pt modelId="{389EF0FD-BBA4-4F3A-BFCC-7DD538C21C28}" type="pres">
      <dgm:prSet presAssocID="{3CAE4395-FC48-483E-B36B-2A7295CCB179}" presName="iconBgRect" presStyleLbl="bgShp" presStyleIdx="4" presStyleCnt="6"/>
      <dgm:spPr>
        <a:prstGeom prst="round2DiagRect">
          <a:avLst>
            <a:gd name="adj1" fmla="val 29727"/>
            <a:gd name="adj2" fmla="val 0"/>
          </a:avLst>
        </a:prstGeom>
      </dgm:spPr>
    </dgm:pt>
    <dgm:pt modelId="{F565FAD5-804D-41B1-975E-ED70EB4E1BCA}" type="pres">
      <dgm:prSet presAssocID="{3CAE4395-FC48-483E-B36B-2A7295CCB17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Yuan"/>
        </a:ext>
      </dgm:extLst>
    </dgm:pt>
    <dgm:pt modelId="{EB5B414B-2D7D-4283-BFD5-378D60886F6D}" type="pres">
      <dgm:prSet presAssocID="{3CAE4395-FC48-483E-B36B-2A7295CCB179}" presName="spaceRect" presStyleCnt="0"/>
      <dgm:spPr/>
    </dgm:pt>
    <dgm:pt modelId="{61C5C345-20E0-4999-B7C3-4CBC6B848AF9}" type="pres">
      <dgm:prSet presAssocID="{3CAE4395-FC48-483E-B36B-2A7295CCB179}" presName="textRect" presStyleLbl="revTx" presStyleIdx="4" presStyleCnt="6">
        <dgm:presLayoutVars>
          <dgm:chMax val="1"/>
          <dgm:chPref val="1"/>
        </dgm:presLayoutVars>
      </dgm:prSet>
      <dgm:spPr/>
    </dgm:pt>
    <dgm:pt modelId="{0E4C0634-DB11-44CF-83AD-11E9F7AE3159}" type="pres">
      <dgm:prSet presAssocID="{DF6FE5E7-BA16-402C-B20B-03206DC71EB9}" presName="sibTrans" presStyleCnt="0"/>
      <dgm:spPr/>
    </dgm:pt>
    <dgm:pt modelId="{93357275-6204-422E-8C57-D627F3F25C33}" type="pres">
      <dgm:prSet presAssocID="{DD243FF7-487E-4C29-A96C-F2840E01167E}" presName="compNode" presStyleCnt="0"/>
      <dgm:spPr/>
    </dgm:pt>
    <dgm:pt modelId="{212DBE4F-C6A1-4CF6-8DF6-E21525964756}" type="pres">
      <dgm:prSet presAssocID="{DD243FF7-487E-4C29-A96C-F2840E01167E}" presName="iconBgRect" presStyleLbl="bgShp" presStyleIdx="5" presStyleCnt="6"/>
      <dgm:spPr>
        <a:prstGeom prst="round2DiagRect">
          <a:avLst>
            <a:gd name="adj1" fmla="val 29727"/>
            <a:gd name="adj2" fmla="val 0"/>
          </a:avLst>
        </a:prstGeom>
      </dgm:spPr>
    </dgm:pt>
    <dgm:pt modelId="{C47DB168-40B3-441D-9509-5D4B3AF70928}" type="pres">
      <dgm:prSet presAssocID="{DD243FF7-487E-4C29-A96C-F2840E01167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ıp"/>
        </a:ext>
      </dgm:extLst>
    </dgm:pt>
    <dgm:pt modelId="{E69F58C8-0F15-4CCB-9DFC-A898643A9275}" type="pres">
      <dgm:prSet presAssocID="{DD243FF7-487E-4C29-A96C-F2840E01167E}" presName="spaceRect" presStyleCnt="0"/>
      <dgm:spPr/>
    </dgm:pt>
    <dgm:pt modelId="{AA4DA132-AFA4-448D-A1E7-460FEB4D34A2}" type="pres">
      <dgm:prSet presAssocID="{DD243FF7-487E-4C29-A96C-F2840E01167E}" presName="textRect" presStyleLbl="revTx" presStyleIdx="5" presStyleCnt="6">
        <dgm:presLayoutVars>
          <dgm:chMax val="1"/>
          <dgm:chPref val="1"/>
        </dgm:presLayoutVars>
      </dgm:prSet>
      <dgm:spPr/>
    </dgm:pt>
  </dgm:ptLst>
  <dgm:cxnLst>
    <dgm:cxn modelId="{314F9D1E-6D5E-4126-9806-A0208B9D5B17}" srcId="{0338F6E4-7CFC-4636-A2D9-64B23236421B}" destId="{82406452-45D2-4023-96CF-987E1440D25A}" srcOrd="3" destOrd="0" parTransId="{010CE8FE-D19D-4C0A-9FE5-21A684920B1F}" sibTransId="{C64DCF3A-6FBB-48CD-A48D-18141D111FB9}"/>
    <dgm:cxn modelId="{48753538-AE63-4E58-990F-A5A86CC26A21}" type="presOf" srcId="{DD243FF7-487E-4C29-A96C-F2840E01167E}" destId="{AA4DA132-AFA4-448D-A1E7-460FEB4D34A2}" srcOrd="0" destOrd="0" presId="urn:microsoft.com/office/officeart/2018/5/layout/IconLeafLabelList"/>
    <dgm:cxn modelId="{2C22CA82-7260-4A7C-94F2-B86FF843E399}" srcId="{0338F6E4-7CFC-4636-A2D9-64B23236421B}" destId="{F7159B6D-09BB-4C71-AD90-86AB1E560607}" srcOrd="2" destOrd="0" parTransId="{37138773-67CF-487E-A60E-D0A5A5C73495}" sibTransId="{987F1AD5-A3B8-4DF8-B34D-9A33E7F2F70D}"/>
    <dgm:cxn modelId="{B598438C-72BB-4713-9191-1D75C574F5D9}" type="presOf" srcId="{F7159B6D-09BB-4C71-AD90-86AB1E560607}" destId="{42E89448-7174-45E2-A92F-EB2678077136}" srcOrd="0" destOrd="0" presId="urn:microsoft.com/office/officeart/2018/5/layout/IconLeafLabelList"/>
    <dgm:cxn modelId="{64C90FA0-0C3C-4276-B8FC-3B973EB371B1}" type="presOf" srcId="{0338F6E4-7CFC-4636-A2D9-64B23236421B}" destId="{AFB87AC2-29A4-42D3-AE09-66CEB2949558}" srcOrd="0" destOrd="0" presId="urn:microsoft.com/office/officeart/2018/5/layout/IconLeafLabelList"/>
    <dgm:cxn modelId="{5E7ED8B1-2528-4005-856A-BC2E4F0BC1B5}" srcId="{0338F6E4-7CFC-4636-A2D9-64B23236421B}" destId="{CE990E80-05EE-464E-89C2-C3211EBA0060}" srcOrd="0" destOrd="0" parTransId="{E9200F75-52E0-429C-ADF4-070AE6BB3224}" sibTransId="{47787598-5778-47AC-A96D-F91058063BB1}"/>
    <dgm:cxn modelId="{07E859B9-8687-4965-8BB9-36E429F1ED8A}" type="presOf" srcId="{3CAE4395-FC48-483E-B36B-2A7295CCB179}" destId="{61C5C345-20E0-4999-B7C3-4CBC6B848AF9}" srcOrd="0" destOrd="0" presId="urn:microsoft.com/office/officeart/2018/5/layout/IconLeafLabelList"/>
    <dgm:cxn modelId="{16819FCB-4318-4FD3-9B9E-8DE745F9BE64}" srcId="{0338F6E4-7CFC-4636-A2D9-64B23236421B}" destId="{1789499C-43C1-4615-A8DC-EA81B03D6C05}" srcOrd="1" destOrd="0" parTransId="{4C107E00-CF4A-4600-94F6-A3EBDF327018}" sibTransId="{7497AC09-8006-47FE-8478-C1D5C4D68D08}"/>
    <dgm:cxn modelId="{20C0FDD0-4780-4E7B-A35A-7814882D6A98}" type="presOf" srcId="{82406452-45D2-4023-96CF-987E1440D25A}" destId="{234D28DA-73C8-4959-91EC-C7493C2AE2E1}" srcOrd="0" destOrd="0" presId="urn:microsoft.com/office/officeart/2018/5/layout/IconLeafLabelList"/>
    <dgm:cxn modelId="{A73776E6-C9F3-4F66-A0C4-0AB1A2DB5ADD}" type="presOf" srcId="{CE990E80-05EE-464E-89C2-C3211EBA0060}" destId="{A02E68DA-D270-4832-904D-810B6F7EB147}" srcOrd="0" destOrd="0" presId="urn:microsoft.com/office/officeart/2018/5/layout/IconLeafLabelList"/>
    <dgm:cxn modelId="{0BAC3BE9-971A-40CC-AE3B-2ACEA46D4753}" type="presOf" srcId="{1789499C-43C1-4615-A8DC-EA81B03D6C05}" destId="{89CE5FEC-2679-46AC-806C-BB89D6968769}" srcOrd="0" destOrd="0" presId="urn:microsoft.com/office/officeart/2018/5/layout/IconLeafLabelList"/>
    <dgm:cxn modelId="{0F1BEEFA-C8C8-41EF-B808-FA8CEFD3ED98}" srcId="{0338F6E4-7CFC-4636-A2D9-64B23236421B}" destId="{3CAE4395-FC48-483E-B36B-2A7295CCB179}" srcOrd="4" destOrd="0" parTransId="{AD9E15FD-EF53-42B5-9E5F-73E5C612CBFF}" sibTransId="{DF6FE5E7-BA16-402C-B20B-03206DC71EB9}"/>
    <dgm:cxn modelId="{620BCCFD-5BC7-4CCD-B2C1-77DDA930BA60}" srcId="{0338F6E4-7CFC-4636-A2D9-64B23236421B}" destId="{DD243FF7-487E-4C29-A96C-F2840E01167E}" srcOrd="5" destOrd="0" parTransId="{263D2FF4-86BC-47AD-AA7B-AB3284CF7229}" sibTransId="{EAD84E12-1A7F-454B-B429-552C6A8F5AC7}"/>
    <dgm:cxn modelId="{E8CF5E72-1C15-42D3-AC61-604AE225D141}" type="presParOf" srcId="{AFB87AC2-29A4-42D3-AE09-66CEB2949558}" destId="{E7CDC10C-A66D-44A2-AF5E-929D3D4C5B2C}" srcOrd="0" destOrd="0" presId="urn:microsoft.com/office/officeart/2018/5/layout/IconLeafLabelList"/>
    <dgm:cxn modelId="{EFF3129E-C0E3-4BE2-AE5F-CA8067B3D6DF}" type="presParOf" srcId="{E7CDC10C-A66D-44A2-AF5E-929D3D4C5B2C}" destId="{3253F562-AC08-4518-BE43-3F3B1A37FD04}" srcOrd="0" destOrd="0" presId="urn:microsoft.com/office/officeart/2018/5/layout/IconLeafLabelList"/>
    <dgm:cxn modelId="{A36748E8-CEAB-40A0-973F-BC8A302B2FB3}" type="presParOf" srcId="{E7CDC10C-A66D-44A2-AF5E-929D3D4C5B2C}" destId="{5271BD9C-4152-441C-84DB-C5B7DAD442A0}" srcOrd="1" destOrd="0" presId="urn:microsoft.com/office/officeart/2018/5/layout/IconLeafLabelList"/>
    <dgm:cxn modelId="{F6B2C55A-9AF5-46A0-AFB9-48FD595D13DC}" type="presParOf" srcId="{E7CDC10C-A66D-44A2-AF5E-929D3D4C5B2C}" destId="{1CDD5182-CCFA-4FDD-8BE1-6F322A93B176}" srcOrd="2" destOrd="0" presId="urn:microsoft.com/office/officeart/2018/5/layout/IconLeafLabelList"/>
    <dgm:cxn modelId="{FAFB7B3C-6365-43AB-824E-548E4EF7E6C3}" type="presParOf" srcId="{E7CDC10C-A66D-44A2-AF5E-929D3D4C5B2C}" destId="{A02E68DA-D270-4832-904D-810B6F7EB147}" srcOrd="3" destOrd="0" presId="urn:microsoft.com/office/officeart/2018/5/layout/IconLeafLabelList"/>
    <dgm:cxn modelId="{DB29BF03-2308-4E76-9631-C3B1D1CF4565}" type="presParOf" srcId="{AFB87AC2-29A4-42D3-AE09-66CEB2949558}" destId="{0ECAD5B8-8616-486A-930A-3BF547CCD9EF}" srcOrd="1" destOrd="0" presId="urn:microsoft.com/office/officeart/2018/5/layout/IconLeafLabelList"/>
    <dgm:cxn modelId="{5E206832-A50C-40B0-8680-216AD8DC78D9}" type="presParOf" srcId="{AFB87AC2-29A4-42D3-AE09-66CEB2949558}" destId="{26E75F11-193F-4512-952E-ECBD052DFB91}" srcOrd="2" destOrd="0" presId="urn:microsoft.com/office/officeart/2018/5/layout/IconLeafLabelList"/>
    <dgm:cxn modelId="{0D4F4148-4DE8-4BEB-895F-D1A461240B54}" type="presParOf" srcId="{26E75F11-193F-4512-952E-ECBD052DFB91}" destId="{1608BB99-AA9B-45B5-8DE9-1D21A758F3D1}" srcOrd="0" destOrd="0" presId="urn:microsoft.com/office/officeart/2018/5/layout/IconLeafLabelList"/>
    <dgm:cxn modelId="{1A887B89-0247-4B02-8252-3B4664F9A93F}" type="presParOf" srcId="{26E75F11-193F-4512-952E-ECBD052DFB91}" destId="{A675F1EB-7F4E-4408-BB4C-D001938DD201}" srcOrd="1" destOrd="0" presId="urn:microsoft.com/office/officeart/2018/5/layout/IconLeafLabelList"/>
    <dgm:cxn modelId="{FD6D2FB3-0CAE-47A1-8AF6-2A570675A851}" type="presParOf" srcId="{26E75F11-193F-4512-952E-ECBD052DFB91}" destId="{FBF8E717-F5A8-43C3-803D-1D9B74D4D13F}" srcOrd="2" destOrd="0" presId="urn:microsoft.com/office/officeart/2018/5/layout/IconLeafLabelList"/>
    <dgm:cxn modelId="{21F7047D-3B81-463D-B13E-1526BD398921}" type="presParOf" srcId="{26E75F11-193F-4512-952E-ECBD052DFB91}" destId="{89CE5FEC-2679-46AC-806C-BB89D6968769}" srcOrd="3" destOrd="0" presId="urn:microsoft.com/office/officeart/2018/5/layout/IconLeafLabelList"/>
    <dgm:cxn modelId="{5CA8ABDB-70D2-4B89-86D7-7914729465B0}" type="presParOf" srcId="{AFB87AC2-29A4-42D3-AE09-66CEB2949558}" destId="{FA242583-2EFD-4294-8FF9-BC0245B8E2F6}" srcOrd="3" destOrd="0" presId="urn:microsoft.com/office/officeart/2018/5/layout/IconLeafLabelList"/>
    <dgm:cxn modelId="{CEF3F963-1289-4231-B2CC-58843478016C}" type="presParOf" srcId="{AFB87AC2-29A4-42D3-AE09-66CEB2949558}" destId="{9B0A022C-489B-474F-94E4-0A4233AFC5A3}" srcOrd="4" destOrd="0" presId="urn:microsoft.com/office/officeart/2018/5/layout/IconLeafLabelList"/>
    <dgm:cxn modelId="{C27431A7-8542-49AD-B35F-63640841568B}" type="presParOf" srcId="{9B0A022C-489B-474F-94E4-0A4233AFC5A3}" destId="{68ADE607-7973-45A1-97A3-017503EB21F3}" srcOrd="0" destOrd="0" presId="urn:microsoft.com/office/officeart/2018/5/layout/IconLeafLabelList"/>
    <dgm:cxn modelId="{63599840-49C5-43D8-B521-57CDD5307F57}" type="presParOf" srcId="{9B0A022C-489B-474F-94E4-0A4233AFC5A3}" destId="{DDB38FF1-7404-4C03-9041-70A2D968D360}" srcOrd="1" destOrd="0" presId="urn:microsoft.com/office/officeart/2018/5/layout/IconLeafLabelList"/>
    <dgm:cxn modelId="{6088CC59-DCA0-4468-9892-10B44B4070A9}" type="presParOf" srcId="{9B0A022C-489B-474F-94E4-0A4233AFC5A3}" destId="{B775346E-583C-4C0B-BE5B-8A2C89462018}" srcOrd="2" destOrd="0" presId="urn:microsoft.com/office/officeart/2018/5/layout/IconLeafLabelList"/>
    <dgm:cxn modelId="{72E25087-C745-4110-9F89-C2B3FE84FDA2}" type="presParOf" srcId="{9B0A022C-489B-474F-94E4-0A4233AFC5A3}" destId="{42E89448-7174-45E2-A92F-EB2678077136}" srcOrd="3" destOrd="0" presId="urn:microsoft.com/office/officeart/2018/5/layout/IconLeafLabelList"/>
    <dgm:cxn modelId="{AC73923A-82A4-464B-9FF5-CE2A21FD8FA5}" type="presParOf" srcId="{AFB87AC2-29A4-42D3-AE09-66CEB2949558}" destId="{BB6DCB14-3FD9-41E7-98CF-83BDD69AD8BF}" srcOrd="5" destOrd="0" presId="urn:microsoft.com/office/officeart/2018/5/layout/IconLeafLabelList"/>
    <dgm:cxn modelId="{4B700042-85FE-42CD-851E-535B217E37DC}" type="presParOf" srcId="{AFB87AC2-29A4-42D3-AE09-66CEB2949558}" destId="{A377B500-CDE3-4812-8EC9-EECB4418AC6F}" srcOrd="6" destOrd="0" presId="urn:microsoft.com/office/officeart/2018/5/layout/IconLeafLabelList"/>
    <dgm:cxn modelId="{D9F1E184-79B4-4B15-9C4F-C3F416F941D7}" type="presParOf" srcId="{A377B500-CDE3-4812-8EC9-EECB4418AC6F}" destId="{C9641036-014F-42ED-901B-D4E9439796A5}" srcOrd="0" destOrd="0" presId="urn:microsoft.com/office/officeart/2018/5/layout/IconLeafLabelList"/>
    <dgm:cxn modelId="{26A18343-4B68-4FE2-8C15-F2173B4FF075}" type="presParOf" srcId="{A377B500-CDE3-4812-8EC9-EECB4418AC6F}" destId="{8DE7748F-31EB-4C58-9069-177101CC0DE3}" srcOrd="1" destOrd="0" presId="urn:microsoft.com/office/officeart/2018/5/layout/IconLeafLabelList"/>
    <dgm:cxn modelId="{DC6CC56D-FBC6-4380-8668-6189BAB432F7}" type="presParOf" srcId="{A377B500-CDE3-4812-8EC9-EECB4418AC6F}" destId="{63FCA791-040C-4F40-B3D7-F66C4950A319}" srcOrd="2" destOrd="0" presId="urn:microsoft.com/office/officeart/2018/5/layout/IconLeafLabelList"/>
    <dgm:cxn modelId="{ED89E2A9-04C2-4C7D-9033-FE63140EE023}" type="presParOf" srcId="{A377B500-CDE3-4812-8EC9-EECB4418AC6F}" destId="{234D28DA-73C8-4959-91EC-C7493C2AE2E1}" srcOrd="3" destOrd="0" presId="urn:microsoft.com/office/officeart/2018/5/layout/IconLeafLabelList"/>
    <dgm:cxn modelId="{60DCBA4A-6AF0-42B7-8AFD-10E477B9850E}" type="presParOf" srcId="{AFB87AC2-29A4-42D3-AE09-66CEB2949558}" destId="{EDB8A625-00F3-4166-B3F6-DEAFEFFD0B5C}" srcOrd="7" destOrd="0" presId="urn:microsoft.com/office/officeart/2018/5/layout/IconLeafLabelList"/>
    <dgm:cxn modelId="{389D0888-E934-4BE4-9C62-6809D80C9536}" type="presParOf" srcId="{AFB87AC2-29A4-42D3-AE09-66CEB2949558}" destId="{BF12A5F3-BDF3-4BFC-802E-4250F2700FC8}" srcOrd="8" destOrd="0" presId="urn:microsoft.com/office/officeart/2018/5/layout/IconLeafLabelList"/>
    <dgm:cxn modelId="{41969122-C821-4D19-BD8E-864CD5083D16}" type="presParOf" srcId="{BF12A5F3-BDF3-4BFC-802E-4250F2700FC8}" destId="{389EF0FD-BBA4-4F3A-BFCC-7DD538C21C28}" srcOrd="0" destOrd="0" presId="urn:microsoft.com/office/officeart/2018/5/layout/IconLeafLabelList"/>
    <dgm:cxn modelId="{F982D588-6D8E-45C1-9EEB-C51AA81DFFC6}" type="presParOf" srcId="{BF12A5F3-BDF3-4BFC-802E-4250F2700FC8}" destId="{F565FAD5-804D-41B1-975E-ED70EB4E1BCA}" srcOrd="1" destOrd="0" presId="urn:microsoft.com/office/officeart/2018/5/layout/IconLeafLabelList"/>
    <dgm:cxn modelId="{833645F7-86EF-4893-88B8-54913E11ADF5}" type="presParOf" srcId="{BF12A5F3-BDF3-4BFC-802E-4250F2700FC8}" destId="{EB5B414B-2D7D-4283-BFD5-378D60886F6D}" srcOrd="2" destOrd="0" presId="urn:microsoft.com/office/officeart/2018/5/layout/IconLeafLabelList"/>
    <dgm:cxn modelId="{B7831BCC-6FC7-49EA-8429-6786C279F32B}" type="presParOf" srcId="{BF12A5F3-BDF3-4BFC-802E-4250F2700FC8}" destId="{61C5C345-20E0-4999-B7C3-4CBC6B848AF9}" srcOrd="3" destOrd="0" presId="urn:microsoft.com/office/officeart/2018/5/layout/IconLeafLabelList"/>
    <dgm:cxn modelId="{169B56C7-54A9-479E-901A-894A2D722082}" type="presParOf" srcId="{AFB87AC2-29A4-42D3-AE09-66CEB2949558}" destId="{0E4C0634-DB11-44CF-83AD-11E9F7AE3159}" srcOrd="9" destOrd="0" presId="urn:microsoft.com/office/officeart/2018/5/layout/IconLeafLabelList"/>
    <dgm:cxn modelId="{B2135DAA-8B84-498F-83D6-9ED326449C5E}" type="presParOf" srcId="{AFB87AC2-29A4-42D3-AE09-66CEB2949558}" destId="{93357275-6204-422E-8C57-D627F3F25C33}" srcOrd="10" destOrd="0" presId="urn:microsoft.com/office/officeart/2018/5/layout/IconLeafLabelList"/>
    <dgm:cxn modelId="{FD8ED7C2-E9FF-4B4B-96F0-9B29E0A456FF}" type="presParOf" srcId="{93357275-6204-422E-8C57-D627F3F25C33}" destId="{212DBE4F-C6A1-4CF6-8DF6-E21525964756}" srcOrd="0" destOrd="0" presId="urn:microsoft.com/office/officeart/2018/5/layout/IconLeafLabelList"/>
    <dgm:cxn modelId="{308AC9E6-7209-42C2-AB7F-64B8AF6FF2C2}" type="presParOf" srcId="{93357275-6204-422E-8C57-D627F3F25C33}" destId="{C47DB168-40B3-441D-9509-5D4B3AF70928}" srcOrd="1" destOrd="0" presId="urn:microsoft.com/office/officeart/2018/5/layout/IconLeafLabelList"/>
    <dgm:cxn modelId="{68530BF9-5645-44D2-97F0-D16E432F476D}" type="presParOf" srcId="{93357275-6204-422E-8C57-D627F3F25C33}" destId="{E69F58C8-0F15-4CCB-9DFC-A898643A9275}" srcOrd="2" destOrd="0" presId="urn:microsoft.com/office/officeart/2018/5/layout/IconLeafLabelList"/>
    <dgm:cxn modelId="{D5CBA3B2-F950-43E2-BC85-9BACBEB234BA}" type="presParOf" srcId="{93357275-6204-422E-8C57-D627F3F25C33}" destId="{AA4DA132-AFA4-448D-A1E7-460FEB4D34A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38F6E4-7CFC-4636-A2D9-64B23236421B}"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CE990E80-05EE-464E-89C2-C3211EBA0060}">
      <dgm:prSet custT="1"/>
      <dgm:spPr/>
      <dgm:t>
        <a:bodyPr/>
        <a:lstStyle/>
        <a:p>
          <a:r>
            <a:rPr lang="tr-TR" sz="1400" dirty="0">
              <a:latin typeface="Century Gothic" panose="020B0502020202020204" pitchFamily="34" charset="0"/>
            </a:rPr>
            <a:t>ß</a:t>
          </a:r>
          <a:r>
            <a:rPr lang="el-GR" sz="1400" dirty="0">
              <a:latin typeface="Century Gothic" panose="020B0502020202020204" pitchFamily="34" charset="0"/>
            </a:rPr>
            <a:t>0 </a:t>
          </a:r>
          <a:r>
            <a:rPr lang="tr-TR" sz="1400" dirty="0">
              <a:latin typeface="Century Gothic" panose="020B0502020202020204" pitchFamily="34" charset="0"/>
            </a:rPr>
            <a:t>katsayısı, gübre veya su olmadan beklenen mahsul verimini temsil eder.</a:t>
          </a:r>
          <a:endParaRPr lang="en-US" sz="1400" dirty="0">
            <a:latin typeface="Century Gothic" panose="020B0502020202020204" pitchFamily="34" charset="0"/>
          </a:endParaRPr>
        </a:p>
      </dgm:t>
    </dgm:pt>
    <dgm:pt modelId="{E9200F75-52E0-429C-ADF4-070AE6BB3224}" type="parTrans" cxnId="{5E7ED8B1-2528-4005-856A-BC2E4F0BC1B5}">
      <dgm:prSet/>
      <dgm:spPr/>
      <dgm:t>
        <a:bodyPr/>
        <a:lstStyle/>
        <a:p>
          <a:endParaRPr lang="en-US"/>
        </a:p>
      </dgm:t>
    </dgm:pt>
    <dgm:pt modelId="{47787598-5778-47AC-A96D-F91058063BB1}" type="sibTrans" cxnId="{5E7ED8B1-2528-4005-856A-BC2E4F0BC1B5}">
      <dgm:prSet/>
      <dgm:spPr/>
      <dgm:t>
        <a:bodyPr/>
        <a:lstStyle/>
        <a:p>
          <a:endParaRPr lang="en-US"/>
        </a:p>
      </dgm:t>
    </dgm:pt>
    <dgm:pt modelId="{1789499C-43C1-4615-A8DC-EA81B03D6C05}">
      <dgm:prSet custT="1"/>
      <dgm:spPr/>
      <dgm:t>
        <a:bodyPr/>
        <a:lstStyle/>
        <a:p>
          <a:r>
            <a:rPr lang="tr-TR" sz="1400" dirty="0">
              <a:latin typeface="Century Gothic" panose="020B0502020202020204" pitchFamily="34" charset="0"/>
            </a:rPr>
            <a:t>ß</a:t>
          </a:r>
          <a:r>
            <a:rPr lang="el-GR" sz="1400" dirty="0">
              <a:latin typeface="Century Gothic" panose="020B0502020202020204" pitchFamily="34" charset="0"/>
            </a:rPr>
            <a:t>1 </a:t>
          </a:r>
          <a:r>
            <a:rPr lang="tr-TR" sz="1400" dirty="0">
              <a:latin typeface="Century Gothic" panose="020B0502020202020204" pitchFamily="34" charset="0"/>
            </a:rPr>
            <a:t>katsayısı, su miktarının değişmeden kaldığı varsayılarak, gübre bir birim artırıldığında mahsul verimindeki ortalama değişimi temsil edecektir.</a:t>
          </a:r>
          <a:endParaRPr lang="en-US" sz="1400" dirty="0">
            <a:latin typeface="Century Gothic" panose="020B0502020202020204" pitchFamily="34" charset="0"/>
          </a:endParaRPr>
        </a:p>
      </dgm:t>
    </dgm:pt>
    <dgm:pt modelId="{7497AC09-8006-47FE-8478-C1D5C4D68D08}" type="sibTrans" cxnId="{16819FCB-4318-4FD3-9B9E-8DE745F9BE64}">
      <dgm:prSet/>
      <dgm:spPr/>
      <dgm:t>
        <a:bodyPr/>
        <a:lstStyle/>
        <a:p>
          <a:endParaRPr lang="en-US"/>
        </a:p>
      </dgm:t>
    </dgm:pt>
    <dgm:pt modelId="{4C107E00-CF4A-4600-94F6-A3EBDF327018}" type="parTrans" cxnId="{16819FCB-4318-4FD3-9B9E-8DE745F9BE64}">
      <dgm:prSet/>
      <dgm:spPr/>
      <dgm:t>
        <a:bodyPr/>
        <a:lstStyle/>
        <a:p>
          <a:endParaRPr lang="en-US"/>
        </a:p>
      </dgm:t>
    </dgm:pt>
    <dgm:pt modelId="{F7159B6D-09BB-4C71-AD90-86AB1E560607}">
      <dgm:prSet custT="1"/>
      <dgm:spPr/>
      <dgm:t>
        <a:bodyPr/>
        <a:lstStyle/>
        <a:p>
          <a:r>
            <a:rPr lang="tr-TR" sz="1400" dirty="0">
              <a:latin typeface="Century Gothic" panose="020B0502020202020204" pitchFamily="34" charset="0"/>
            </a:rPr>
            <a:t>ß</a:t>
          </a:r>
          <a:r>
            <a:rPr lang="el-GR" sz="1400" dirty="0">
              <a:latin typeface="Century Gothic" panose="020B0502020202020204" pitchFamily="34" charset="0"/>
            </a:rPr>
            <a:t>2 </a:t>
          </a:r>
          <a:r>
            <a:rPr lang="tr-TR" sz="1400" dirty="0">
              <a:latin typeface="Century Gothic" panose="020B0502020202020204" pitchFamily="34" charset="0"/>
            </a:rPr>
            <a:t>katsayısı, gübre miktarının değişmeden kaldığı varsayılarak, su bir birim artırıldığında mahsul verimindeki ortalama değişimi temsil edecektir.</a:t>
          </a:r>
          <a:endParaRPr lang="en-US" sz="1400" dirty="0">
            <a:latin typeface="Century Gothic" panose="020B0502020202020204" pitchFamily="34" charset="0"/>
          </a:endParaRPr>
        </a:p>
      </dgm:t>
    </dgm:pt>
    <dgm:pt modelId="{987F1AD5-A3B8-4DF8-B34D-9A33E7F2F70D}" type="sibTrans" cxnId="{2C22CA82-7260-4A7C-94F2-B86FF843E399}">
      <dgm:prSet/>
      <dgm:spPr/>
      <dgm:t>
        <a:bodyPr/>
        <a:lstStyle/>
        <a:p>
          <a:endParaRPr lang="en-US"/>
        </a:p>
      </dgm:t>
    </dgm:pt>
    <dgm:pt modelId="{37138773-67CF-487E-A60E-D0A5A5C73495}" type="parTrans" cxnId="{2C22CA82-7260-4A7C-94F2-B86FF843E399}">
      <dgm:prSet/>
      <dgm:spPr/>
      <dgm:t>
        <a:bodyPr/>
        <a:lstStyle/>
        <a:p>
          <a:endParaRPr lang="en-US"/>
        </a:p>
      </dgm:t>
    </dgm:pt>
    <dgm:pt modelId="{82406452-45D2-4023-96CF-987E1440D25A}">
      <dgm:prSet custT="1"/>
      <dgm:spPr/>
      <dgm:t>
        <a:bodyPr/>
        <a:lstStyle/>
        <a:p>
          <a:r>
            <a:rPr lang="tr-TR" sz="1400" dirty="0">
              <a:latin typeface="Century Gothic" panose="020B0502020202020204" pitchFamily="34" charset="0"/>
            </a:rPr>
            <a:t>ß</a:t>
          </a:r>
          <a:r>
            <a:rPr lang="el-GR" sz="1400" dirty="0">
              <a:latin typeface="Century Gothic" panose="020B0502020202020204" pitchFamily="34" charset="0"/>
            </a:rPr>
            <a:t>1 </a:t>
          </a:r>
          <a:r>
            <a:rPr lang="tr-TR" sz="1400" dirty="0">
              <a:latin typeface="Century Gothic" panose="020B0502020202020204" pitchFamily="34" charset="0"/>
            </a:rPr>
            <a:t>ve ß</a:t>
          </a:r>
          <a:r>
            <a:rPr lang="el-GR" sz="1400" dirty="0">
              <a:latin typeface="Century Gothic" panose="020B0502020202020204" pitchFamily="34" charset="0"/>
            </a:rPr>
            <a:t>2 </a:t>
          </a:r>
          <a:r>
            <a:rPr lang="tr-TR" sz="1400" dirty="0">
              <a:latin typeface="Century Gothic" panose="020B0502020202020204" pitchFamily="34" charset="0"/>
            </a:rPr>
            <a:t>değerlerine bağlı olarak, bilim adamları mahsul verimini en üst düzeye çıkarmak için kullanılan gübre ve su miktarını değiştirebilirler.</a:t>
          </a:r>
          <a:endParaRPr lang="en-US" sz="1400" dirty="0">
            <a:latin typeface="Century Gothic" panose="020B0502020202020204" pitchFamily="34" charset="0"/>
          </a:endParaRPr>
        </a:p>
      </dgm:t>
    </dgm:pt>
    <dgm:pt modelId="{C64DCF3A-6FBB-48CD-A48D-18141D111FB9}" type="sibTrans" cxnId="{314F9D1E-6D5E-4126-9806-A0208B9D5B17}">
      <dgm:prSet/>
      <dgm:spPr/>
      <dgm:t>
        <a:bodyPr/>
        <a:lstStyle/>
        <a:p>
          <a:endParaRPr lang="en-US"/>
        </a:p>
      </dgm:t>
    </dgm:pt>
    <dgm:pt modelId="{010CE8FE-D19D-4C0A-9FE5-21A684920B1F}" type="parTrans" cxnId="{314F9D1E-6D5E-4126-9806-A0208B9D5B17}">
      <dgm:prSet/>
      <dgm:spPr/>
      <dgm:t>
        <a:bodyPr/>
        <a:lstStyle/>
        <a:p>
          <a:endParaRPr lang="en-US"/>
        </a:p>
      </dgm:t>
    </dgm:pt>
    <dgm:pt modelId="{FC8CEB15-A6B1-4C33-B636-EBD4FA8A58D2}" type="pres">
      <dgm:prSet presAssocID="{0338F6E4-7CFC-4636-A2D9-64B23236421B}" presName="vert0" presStyleCnt="0">
        <dgm:presLayoutVars>
          <dgm:dir/>
          <dgm:animOne val="branch"/>
          <dgm:animLvl val="lvl"/>
        </dgm:presLayoutVars>
      </dgm:prSet>
      <dgm:spPr/>
    </dgm:pt>
    <dgm:pt modelId="{C3AC83E2-5364-4127-8CE0-3808F84B73F5}" type="pres">
      <dgm:prSet presAssocID="{CE990E80-05EE-464E-89C2-C3211EBA0060}" presName="thickLine" presStyleLbl="alignNode1" presStyleIdx="0" presStyleCnt="4"/>
      <dgm:spPr/>
    </dgm:pt>
    <dgm:pt modelId="{7B5ADD5F-6AE4-4E0F-9E4F-77B73370327B}" type="pres">
      <dgm:prSet presAssocID="{CE990E80-05EE-464E-89C2-C3211EBA0060}" presName="horz1" presStyleCnt="0"/>
      <dgm:spPr/>
    </dgm:pt>
    <dgm:pt modelId="{7E7502FA-99EF-4931-9BFE-8BAA66F925D0}" type="pres">
      <dgm:prSet presAssocID="{CE990E80-05EE-464E-89C2-C3211EBA0060}" presName="tx1" presStyleLbl="revTx" presStyleIdx="0" presStyleCnt="4" custScaleY="225411"/>
      <dgm:spPr/>
    </dgm:pt>
    <dgm:pt modelId="{34F1A0E3-12D1-4E1C-9655-B7AD56594A68}" type="pres">
      <dgm:prSet presAssocID="{CE990E80-05EE-464E-89C2-C3211EBA0060}" presName="vert1" presStyleCnt="0"/>
      <dgm:spPr/>
    </dgm:pt>
    <dgm:pt modelId="{D4D0F5B5-4CA1-4480-B9BE-839D2AB8E7DB}" type="pres">
      <dgm:prSet presAssocID="{1789499C-43C1-4615-A8DC-EA81B03D6C05}" presName="thickLine" presStyleLbl="alignNode1" presStyleIdx="1" presStyleCnt="4"/>
      <dgm:spPr/>
    </dgm:pt>
    <dgm:pt modelId="{CFF9BE54-B234-47CE-B3E1-15A31C151F0A}" type="pres">
      <dgm:prSet presAssocID="{1789499C-43C1-4615-A8DC-EA81B03D6C05}" presName="horz1" presStyleCnt="0"/>
      <dgm:spPr/>
    </dgm:pt>
    <dgm:pt modelId="{2511941C-6DED-421E-9593-E9DCE3E989C3}" type="pres">
      <dgm:prSet presAssocID="{1789499C-43C1-4615-A8DC-EA81B03D6C05}" presName="tx1" presStyleLbl="revTx" presStyleIdx="1" presStyleCnt="4" custScaleY="343211"/>
      <dgm:spPr/>
    </dgm:pt>
    <dgm:pt modelId="{F2615641-A425-4FA2-B17C-A6809C980FCF}" type="pres">
      <dgm:prSet presAssocID="{1789499C-43C1-4615-A8DC-EA81B03D6C05}" presName="vert1" presStyleCnt="0"/>
      <dgm:spPr/>
    </dgm:pt>
    <dgm:pt modelId="{97149EC2-A901-4E86-A4DF-8AA72E9AF3E9}" type="pres">
      <dgm:prSet presAssocID="{F7159B6D-09BB-4C71-AD90-86AB1E560607}" presName="thickLine" presStyleLbl="alignNode1" presStyleIdx="2" presStyleCnt="4"/>
      <dgm:spPr/>
    </dgm:pt>
    <dgm:pt modelId="{B0492913-33DF-45F8-93F9-E1D32D57505A}" type="pres">
      <dgm:prSet presAssocID="{F7159B6D-09BB-4C71-AD90-86AB1E560607}" presName="horz1" presStyleCnt="0"/>
      <dgm:spPr/>
    </dgm:pt>
    <dgm:pt modelId="{BAB72992-4251-48CA-95FF-A798C54ADA7A}" type="pres">
      <dgm:prSet presAssocID="{F7159B6D-09BB-4C71-AD90-86AB1E560607}" presName="tx1" presStyleLbl="revTx" presStyleIdx="2" presStyleCnt="4" custScaleY="349481"/>
      <dgm:spPr/>
    </dgm:pt>
    <dgm:pt modelId="{C89ACE90-BF5F-4302-A268-ADCCCC4B349A}" type="pres">
      <dgm:prSet presAssocID="{F7159B6D-09BB-4C71-AD90-86AB1E560607}" presName="vert1" presStyleCnt="0"/>
      <dgm:spPr/>
    </dgm:pt>
    <dgm:pt modelId="{7E84F163-27BD-4205-B771-9007E3ABA65A}" type="pres">
      <dgm:prSet presAssocID="{82406452-45D2-4023-96CF-987E1440D25A}" presName="thickLine" presStyleLbl="alignNode1" presStyleIdx="3" presStyleCnt="4"/>
      <dgm:spPr/>
    </dgm:pt>
    <dgm:pt modelId="{8F90AF0E-03F7-4371-9699-93D11CEBF3F4}" type="pres">
      <dgm:prSet presAssocID="{82406452-45D2-4023-96CF-987E1440D25A}" presName="horz1" presStyleCnt="0"/>
      <dgm:spPr/>
    </dgm:pt>
    <dgm:pt modelId="{E9CB41BF-9F47-4A27-B619-59CE66E63301}" type="pres">
      <dgm:prSet presAssocID="{82406452-45D2-4023-96CF-987E1440D25A}" presName="tx1" presStyleLbl="revTx" presStyleIdx="3" presStyleCnt="4" custScaleY="400000"/>
      <dgm:spPr/>
    </dgm:pt>
    <dgm:pt modelId="{F400B82C-1036-4187-A731-9094DC8F3E96}" type="pres">
      <dgm:prSet presAssocID="{82406452-45D2-4023-96CF-987E1440D25A}" presName="vert1" presStyleCnt="0"/>
      <dgm:spPr/>
    </dgm:pt>
  </dgm:ptLst>
  <dgm:cxnLst>
    <dgm:cxn modelId="{36D99619-AEE3-449E-A696-0BD0ED35E2D3}" type="presOf" srcId="{F7159B6D-09BB-4C71-AD90-86AB1E560607}" destId="{BAB72992-4251-48CA-95FF-A798C54ADA7A}" srcOrd="0" destOrd="0" presId="urn:microsoft.com/office/officeart/2008/layout/LinedList"/>
    <dgm:cxn modelId="{314F9D1E-6D5E-4126-9806-A0208B9D5B17}" srcId="{0338F6E4-7CFC-4636-A2D9-64B23236421B}" destId="{82406452-45D2-4023-96CF-987E1440D25A}" srcOrd="3" destOrd="0" parTransId="{010CE8FE-D19D-4C0A-9FE5-21A684920B1F}" sibTransId="{C64DCF3A-6FBB-48CD-A48D-18141D111FB9}"/>
    <dgm:cxn modelId="{2C22CA82-7260-4A7C-94F2-B86FF843E399}" srcId="{0338F6E4-7CFC-4636-A2D9-64B23236421B}" destId="{F7159B6D-09BB-4C71-AD90-86AB1E560607}" srcOrd="2" destOrd="0" parTransId="{37138773-67CF-487E-A60E-D0A5A5C73495}" sibTransId="{987F1AD5-A3B8-4DF8-B34D-9A33E7F2F70D}"/>
    <dgm:cxn modelId="{BDEC6D93-D1AD-47B1-93FB-7D81B25D0619}" type="presOf" srcId="{1789499C-43C1-4615-A8DC-EA81B03D6C05}" destId="{2511941C-6DED-421E-9593-E9DCE3E989C3}" srcOrd="0" destOrd="0" presId="urn:microsoft.com/office/officeart/2008/layout/LinedList"/>
    <dgm:cxn modelId="{70799C95-E487-43CC-93EE-D4CDCB03949A}" type="presOf" srcId="{82406452-45D2-4023-96CF-987E1440D25A}" destId="{E9CB41BF-9F47-4A27-B619-59CE66E63301}" srcOrd="0" destOrd="0" presId="urn:microsoft.com/office/officeart/2008/layout/LinedList"/>
    <dgm:cxn modelId="{673B12A5-14AA-4B66-B32A-C369B156F56E}" type="presOf" srcId="{CE990E80-05EE-464E-89C2-C3211EBA0060}" destId="{7E7502FA-99EF-4931-9BFE-8BAA66F925D0}" srcOrd="0" destOrd="0" presId="urn:microsoft.com/office/officeart/2008/layout/LinedList"/>
    <dgm:cxn modelId="{5E7ED8B1-2528-4005-856A-BC2E4F0BC1B5}" srcId="{0338F6E4-7CFC-4636-A2D9-64B23236421B}" destId="{CE990E80-05EE-464E-89C2-C3211EBA0060}" srcOrd="0" destOrd="0" parTransId="{E9200F75-52E0-429C-ADF4-070AE6BB3224}" sibTransId="{47787598-5778-47AC-A96D-F91058063BB1}"/>
    <dgm:cxn modelId="{16819FCB-4318-4FD3-9B9E-8DE745F9BE64}" srcId="{0338F6E4-7CFC-4636-A2D9-64B23236421B}" destId="{1789499C-43C1-4615-A8DC-EA81B03D6C05}" srcOrd="1" destOrd="0" parTransId="{4C107E00-CF4A-4600-94F6-A3EBDF327018}" sibTransId="{7497AC09-8006-47FE-8478-C1D5C4D68D08}"/>
    <dgm:cxn modelId="{24DE3BD0-F5FB-40F2-BFE9-6CBD6B5011AC}" type="presOf" srcId="{0338F6E4-7CFC-4636-A2D9-64B23236421B}" destId="{FC8CEB15-A6B1-4C33-B636-EBD4FA8A58D2}" srcOrd="0" destOrd="0" presId="urn:microsoft.com/office/officeart/2008/layout/LinedList"/>
    <dgm:cxn modelId="{29812995-DA92-4A2E-9A9A-341DD16FEF89}" type="presParOf" srcId="{FC8CEB15-A6B1-4C33-B636-EBD4FA8A58D2}" destId="{C3AC83E2-5364-4127-8CE0-3808F84B73F5}" srcOrd="0" destOrd="0" presId="urn:microsoft.com/office/officeart/2008/layout/LinedList"/>
    <dgm:cxn modelId="{74B57B4E-B8BC-4CF4-A717-BE155278DDFE}" type="presParOf" srcId="{FC8CEB15-A6B1-4C33-B636-EBD4FA8A58D2}" destId="{7B5ADD5F-6AE4-4E0F-9E4F-77B73370327B}" srcOrd="1" destOrd="0" presId="urn:microsoft.com/office/officeart/2008/layout/LinedList"/>
    <dgm:cxn modelId="{7B7ECF6D-DB8B-4F1F-ABED-80FBFA20BEAB}" type="presParOf" srcId="{7B5ADD5F-6AE4-4E0F-9E4F-77B73370327B}" destId="{7E7502FA-99EF-4931-9BFE-8BAA66F925D0}" srcOrd="0" destOrd="0" presId="urn:microsoft.com/office/officeart/2008/layout/LinedList"/>
    <dgm:cxn modelId="{F123BCC4-6F7B-4127-859E-80A51F7F8FF3}" type="presParOf" srcId="{7B5ADD5F-6AE4-4E0F-9E4F-77B73370327B}" destId="{34F1A0E3-12D1-4E1C-9655-B7AD56594A68}" srcOrd="1" destOrd="0" presId="urn:microsoft.com/office/officeart/2008/layout/LinedList"/>
    <dgm:cxn modelId="{BB569D1C-47FF-47FA-B8AC-21065DC5BA43}" type="presParOf" srcId="{FC8CEB15-A6B1-4C33-B636-EBD4FA8A58D2}" destId="{D4D0F5B5-4CA1-4480-B9BE-839D2AB8E7DB}" srcOrd="2" destOrd="0" presId="urn:microsoft.com/office/officeart/2008/layout/LinedList"/>
    <dgm:cxn modelId="{106984F6-6100-4110-9B49-C9B17A50DEB0}" type="presParOf" srcId="{FC8CEB15-A6B1-4C33-B636-EBD4FA8A58D2}" destId="{CFF9BE54-B234-47CE-B3E1-15A31C151F0A}" srcOrd="3" destOrd="0" presId="urn:microsoft.com/office/officeart/2008/layout/LinedList"/>
    <dgm:cxn modelId="{EE2EB03F-E251-4D02-957E-D1893ADD7E0F}" type="presParOf" srcId="{CFF9BE54-B234-47CE-B3E1-15A31C151F0A}" destId="{2511941C-6DED-421E-9593-E9DCE3E989C3}" srcOrd="0" destOrd="0" presId="urn:microsoft.com/office/officeart/2008/layout/LinedList"/>
    <dgm:cxn modelId="{BD7DB6F6-4537-4D4B-9EEF-1F1E0508BD79}" type="presParOf" srcId="{CFF9BE54-B234-47CE-B3E1-15A31C151F0A}" destId="{F2615641-A425-4FA2-B17C-A6809C980FCF}" srcOrd="1" destOrd="0" presId="urn:microsoft.com/office/officeart/2008/layout/LinedList"/>
    <dgm:cxn modelId="{34352B3B-0E29-4632-B97B-1B16F5C50E67}" type="presParOf" srcId="{FC8CEB15-A6B1-4C33-B636-EBD4FA8A58D2}" destId="{97149EC2-A901-4E86-A4DF-8AA72E9AF3E9}" srcOrd="4" destOrd="0" presId="urn:microsoft.com/office/officeart/2008/layout/LinedList"/>
    <dgm:cxn modelId="{B287E632-7C2E-434B-B314-C130125AF450}" type="presParOf" srcId="{FC8CEB15-A6B1-4C33-B636-EBD4FA8A58D2}" destId="{B0492913-33DF-45F8-93F9-E1D32D57505A}" srcOrd="5" destOrd="0" presId="urn:microsoft.com/office/officeart/2008/layout/LinedList"/>
    <dgm:cxn modelId="{255F9475-556D-49B1-9E0B-9AC6F0DFB4C7}" type="presParOf" srcId="{B0492913-33DF-45F8-93F9-E1D32D57505A}" destId="{BAB72992-4251-48CA-95FF-A798C54ADA7A}" srcOrd="0" destOrd="0" presId="urn:microsoft.com/office/officeart/2008/layout/LinedList"/>
    <dgm:cxn modelId="{E8578481-D503-4FE5-90CB-4957F481C170}" type="presParOf" srcId="{B0492913-33DF-45F8-93F9-E1D32D57505A}" destId="{C89ACE90-BF5F-4302-A268-ADCCCC4B349A}" srcOrd="1" destOrd="0" presId="urn:microsoft.com/office/officeart/2008/layout/LinedList"/>
    <dgm:cxn modelId="{35C726F5-EA79-4BD9-AF36-7122DE5329DD}" type="presParOf" srcId="{FC8CEB15-A6B1-4C33-B636-EBD4FA8A58D2}" destId="{7E84F163-27BD-4205-B771-9007E3ABA65A}" srcOrd="6" destOrd="0" presId="urn:microsoft.com/office/officeart/2008/layout/LinedList"/>
    <dgm:cxn modelId="{511A6C58-EB85-46E2-88C5-A48EAF7A927C}" type="presParOf" srcId="{FC8CEB15-A6B1-4C33-B636-EBD4FA8A58D2}" destId="{8F90AF0E-03F7-4371-9699-93D11CEBF3F4}" srcOrd="7" destOrd="0" presId="urn:microsoft.com/office/officeart/2008/layout/LinedList"/>
    <dgm:cxn modelId="{3EE4F9D1-A831-436F-91E8-689D7D4E8192}" type="presParOf" srcId="{8F90AF0E-03F7-4371-9699-93D11CEBF3F4}" destId="{E9CB41BF-9F47-4A27-B619-59CE66E63301}" srcOrd="0" destOrd="0" presId="urn:microsoft.com/office/officeart/2008/layout/LinedList"/>
    <dgm:cxn modelId="{0F35ABD3-3167-4DCE-BC06-2389F3B90915}" type="presParOf" srcId="{8F90AF0E-03F7-4371-9699-93D11CEBF3F4}" destId="{F400B82C-1036-4187-A731-9094DC8F3E9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7A98E-D281-451B-AB4F-C53D7E99A42E}">
      <dsp:nvSpPr>
        <dsp:cNvPr id="0" name=""/>
        <dsp:cNvSpPr/>
      </dsp:nvSpPr>
      <dsp:spPr>
        <a:xfrm>
          <a:off x="5665218" y="899476"/>
          <a:ext cx="864429" cy="411390"/>
        </a:xfrm>
        <a:custGeom>
          <a:avLst/>
          <a:gdLst/>
          <a:ahLst/>
          <a:cxnLst/>
          <a:rect l="0" t="0" r="0" b="0"/>
          <a:pathLst>
            <a:path>
              <a:moveTo>
                <a:pt x="0" y="0"/>
              </a:moveTo>
              <a:lnTo>
                <a:pt x="0" y="280350"/>
              </a:lnTo>
              <a:lnTo>
                <a:pt x="864429" y="280350"/>
              </a:lnTo>
              <a:lnTo>
                <a:pt x="864429" y="41139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E7DA5-1E62-4707-B4AD-8DDCA868B68B}">
      <dsp:nvSpPr>
        <dsp:cNvPr id="0" name=""/>
        <dsp:cNvSpPr/>
      </dsp:nvSpPr>
      <dsp:spPr>
        <a:xfrm>
          <a:off x="4800788" y="2209087"/>
          <a:ext cx="864429" cy="411390"/>
        </a:xfrm>
        <a:custGeom>
          <a:avLst/>
          <a:gdLst/>
          <a:ahLst/>
          <a:cxnLst/>
          <a:rect l="0" t="0" r="0" b="0"/>
          <a:pathLst>
            <a:path>
              <a:moveTo>
                <a:pt x="0" y="0"/>
              </a:moveTo>
              <a:lnTo>
                <a:pt x="0" y="280350"/>
              </a:lnTo>
              <a:lnTo>
                <a:pt x="864429" y="280350"/>
              </a:lnTo>
              <a:lnTo>
                <a:pt x="864429" y="41139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95BB9C-67F5-47EB-A30E-7316398CF038}">
      <dsp:nvSpPr>
        <dsp:cNvPr id="0" name=""/>
        <dsp:cNvSpPr/>
      </dsp:nvSpPr>
      <dsp:spPr>
        <a:xfrm>
          <a:off x="3936358" y="2209087"/>
          <a:ext cx="864429" cy="411390"/>
        </a:xfrm>
        <a:custGeom>
          <a:avLst/>
          <a:gdLst/>
          <a:ahLst/>
          <a:cxnLst/>
          <a:rect l="0" t="0" r="0" b="0"/>
          <a:pathLst>
            <a:path>
              <a:moveTo>
                <a:pt x="864429" y="0"/>
              </a:moveTo>
              <a:lnTo>
                <a:pt x="864429" y="280350"/>
              </a:lnTo>
              <a:lnTo>
                <a:pt x="0" y="280350"/>
              </a:lnTo>
              <a:lnTo>
                <a:pt x="0" y="41139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06834C-A8B9-464B-87F0-5A84197A85F5}">
      <dsp:nvSpPr>
        <dsp:cNvPr id="0" name=""/>
        <dsp:cNvSpPr/>
      </dsp:nvSpPr>
      <dsp:spPr>
        <a:xfrm>
          <a:off x="4800788" y="899476"/>
          <a:ext cx="864429" cy="411390"/>
        </a:xfrm>
        <a:custGeom>
          <a:avLst/>
          <a:gdLst/>
          <a:ahLst/>
          <a:cxnLst/>
          <a:rect l="0" t="0" r="0" b="0"/>
          <a:pathLst>
            <a:path>
              <a:moveTo>
                <a:pt x="864429" y="0"/>
              </a:moveTo>
              <a:lnTo>
                <a:pt x="864429" y="280350"/>
              </a:lnTo>
              <a:lnTo>
                <a:pt x="0" y="280350"/>
              </a:lnTo>
              <a:lnTo>
                <a:pt x="0" y="41139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1EC02-526B-4D8A-8389-B79B5AA2A6E7}">
      <dsp:nvSpPr>
        <dsp:cNvPr id="0" name=""/>
        <dsp:cNvSpPr/>
      </dsp:nvSpPr>
      <dsp:spPr>
        <a:xfrm>
          <a:off x="4957957" y="1255"/>
          <a:ext cx="1414521" cy="8982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ED54B7-73E2-43F7-AD98-B07C0F52F08E}">
      <dsp:nvSpPr>
        <dsp:cNvPr id="0" name=""/>
        <dsp:cNvSpPr/>
      </dsp:nvSpPr>
      <dsp:spPr>
        <a:xfrm>
          <a:off x="5115126" y="150566"/>
          <a:ext cx="1414521" cy="89822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Century Gothic" panose="020B0502020202020204" pitchFamily="34" charset="0"/>
            </a:rPr>
            <a:t>Makine Öğrenmesi</a:t>
          </a:r>
        </a:p>
      </dsp:txBody>
      <dsp:txXfrm>
        <a:off x="5141434" y="176874"/>
        <a:ext cx="1361905" cy="845605"/>
      </dsp:txXfrm>
    </dsp:sp>
    <dsp:sp modelId="{62738504-7708-4EC7-B5BA-D2FDA957D228}">
      <dsp:nvSpPr>
        <dsp:cNvPr id="0" name=""/>
        <dsp:cNvSpPr/>
      </dsp:nvSpPr>
      <dsp:spPr>
        <a:xfrm>
          <a:off x="4093527" y="1310866"/>
          <a:ext cx="1414521" cy="8982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B25C03-97A6-41AC-8A4B-25538E5EF49B}">
      <dsp:nvSpPr>
        <dsp:cNvPr id="0" name=""/>
        <dsp:cNvSpPr/>
      </dsp:nvSpPr>
      <dsp:spPr>
        <a:xfrm>
          <a:off x="4250696" y="1460177"/>
          <a:ext cx="1414521" cy="89822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Century Gothic" panose="020B0502020202020204" pitchFamily="34" charset="0"/>
            </a:rPr>
            <a:t>Denetimli Öğrenme</a:t>
          </a:r>
        </a:p>
      </dsp:txBody>
      <dsp:txXfrm>
        <a:off x="4277004" y="1486485"/>
        <a:ext cx="1361905" cy="845605"/>
      </dsp:txXfrm>
    </dsp:sp>
    <dsp:sp modelId="{868B3FD1-A9DD-4255-B3FD-462E1F591F52}">
      <dsp:nvSpPr>
        <dsp:cNvPr id="0" name=""/>
        <dsp:cNvSpPr/>
      </dsp:nvSpPr>
      <dsp:spPr>
        <a:xfrm>
          <a:off x="3229097" y="2620477"/>
          <a:ext cx="1414521" cy="8982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E62779-6E8C-44D3-9C3D-7BF2FA152313}">
      <dsp:nvSpPr>
        <dsp:cNvPr id="0" name=""/>
        <dsp:cNvSpPr/>
      </dsp:nvSpPr>
      <dsp:spPr>
        <a:xfrm>
          <a:off x="3386267" y="2769788"/>
          <a:ext cx="1414521" cy="89822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Century Gothic" panose="020B0502020202020204" pitchFamily="34" charset="0"/>
            </a:rPr>
            <a:t>Sürekli</a:t>
          </a:r>
        </a:p>
      </dsp:txBody>
      <dsp:txXfrm>
        <a:off x="3412575" y="2796096"/>
        <a:ext cx="1361905" cy="845605"/>
      </dsp:txXfrm>
    </dsp:sp>
    <dsp:sp modelId="{04EA3589-0C83-4545-8839-9ACB4EF8B718}">
      <dsp:nvSpPr>
        <dsp:cNvPr id="0" name=""/>
        <dsp:cNvSpPr/>
      </dsp:nvSpPr>
      <dsp:spPr>
        <a:xfrm>
          <a:off x="4957957" y="2620477"/>
          <a:ext cx="1414521" cy="8982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99702-950A-46F4-8015-CF1FB6060123}">
      <dsp:nvSpPr>
        <dsp:cNvPr id="0" name=""/>
        <dsp:cNvSpPr/>
      </dsp:nvSpPr>
      <dsp:spPr>
        <a:xfrm>
          <a:off x="5115126" y="2769788"/>
          <a:ext cx="1414521" cy="89822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Century Gothic" panose="020B0502020202020204" pitchFamily="34" charset="0"/>
            </a:rPr>
            <a:t>Kategorik</a:t>
          </a:r>
        </a:p>
      </dsp:txBody>
      <dsp:txXfrm>
        <a:off x="5141434" y="2796096"/>
        <a:ext cx="1361905" cy="845605"/>
      </dsp:txXfrm>
    </dsp:sp>
    <dsp:sp modelId="{3AFEA734-CA45-4E1F-909D-17231270EF62}">
      <dsp:nvSpPr>
        <dsp:cNvPr id="0" name=""/>
        <dsp:cNvSpPr/>
      </dsp:nvSpPr>
      <dsp:spPr>
        <a:xfrm>
          <a:off x="5822387" y="1310866"/>
          <a:ext cx="1414521" cy="8982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79760-FA20-4DB1-98B1-FCA061A513A1}">
      <dsp:nvSpPr>
        <dsp:cNvPr id="0" name=""/>
        <dsp:cNvSpPr/>
      </dsp:nvSpPr>
      <dsp:spPr>
        <a:xfrm>
          <a:off x="5979556" y="1460177"/>
          <a:ext cx="1414521" cy="89822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a:latin typeface="Century Gothic" panose="020B0502020202020204" pitchFamily="34" charset="0"/>
            </a:rPr>
            <a:t>Denetimsiz Öğrenme</a:t>
          </a:r>
        </a:p>
      </dsp:txBody>
      <dsp:txXfrm>
        <a:off x="6005864" y="1486485"/>
        <a:ext cx="1361905" cy="8456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14C05-BC0C-4CCB-BA61-9A79F485E856}">
      <dsp:nvSpPr>
        <dsp:cNvPr id="0" name=""/>
        <dsp:cNvSpPr/>
      </dsp:nvSpPr>
      <dsp:spPr>
        <a:xfrm>
          <a:off x="1004041" y="209994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CAA343-E82D-41E0-8670-5B3778BBC5AE}">
      <dsp:nvSpPr>
        <dsp:cNvPr id="0" name=""/>
        <dsp:cNvSpPr/>
      </dsp:nvSpPr>
      <dsp:spPr>
        <a:xfrm>
          <a:off x="131742" y="413267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tr-TR" sz="2300" kern="1200" dirty="0">
              <a:solidFill>
                <a:schemeClr val="bg1"/>
              </a:solidFill>
              <a:latin typeface="Century Gothic" panose="020B0502020202020204" pitchFamily="34" charset="0"/>
            </a:rPr>
            <a:t>Satışlar ve TV değişeninin regresyon fonksiyonu</a:t>
          </a:r>
          <a:endParaRPr lang="en-US" sz="2300" kern="1200" dirty="0">
            <a:solidFill>
              <a:schemeClr val="bg1"/>
            </a:solidFill>
            <a:latin typeface="Century Gothic" panose="020B0502020202020204" pitchFamily="34" charset="0"/>
          </a:endParaRPr>
        </a:p>
      </dsp:txBody>
      <dsp:txXfrm>
        <a:off x="131742" y="4132673"/>
        <a:ext cx="4320000" cy="720000"/>
      </dsp:txXfrm>
    </dsp:sp>
    <dsp:sp modelId="{ADFE2ED9-352D-4EF7-9382-496E912B0D5C}">
      <dsp:nvSpPr>
        <dsp:cNvPr id="0" name=""/>
        <dsp:cNvSpPr/>
      </dsp:nvSpPr>
      <dsp:spPr>
        <a:xfrm>
          <a:off x="7910764" y="191127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E9452-91BC-40A1-A593-E51114C83C35}">
      <dsp:nvSpPr>
        <dsp:cNvPr id="0" name=""/>
        <dsp:cNvSpPr/>
      </dsp:nvSpPr>
      <dsp:spPr>
        <a:xfrm>
          <a:off x="6630387" y="405199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tr-TR" sz="2300" kern="1200" dirty="0">
              <a:solidFill>
                <a:schemeClr val="bg1"/>
              </a:solidFill>
              <a:latin typeface="Century Gothic" panose="020B0502020202020204" pitchFamily="34" charset="0"/>
            </a:rPr>
            <a:t>şeklinde ifade edilir.</a:t>
          </a:r>
          <a:endParaRPr lang="en-US" sz="2300" kern="1200" dirty="0">
            <a:solidFill>
              <a:schemeClr val="bg1"/>
            </a:solidFill>
            <a:latin typeface="Century Gothic" panose="020B0502020202020204" pitchFamily="34" charset="0"/>
          </a:endParaRPr>
        </a:p>
      </dsp:txBody>
      <dsp:txXfrm>
        <a:off x="6630387" y="405199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900B6-3624-4B75-991B-837C9BF51B11}">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A9F21-DDF3-441E-83D9-5A735002197A}">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tr-TR" sz="1500" kern="1200" dirty="0">
              <a:latin typeface="Century Gothic" panose="020B0502020202020204" pitchFamily="34" charset="0"/>
            </a:rPr>
            <a:t>İşletmelerde regresyon analizinin en yaygın kullanımı, </a:t>
          </a:r>
          <a:r>
            <a:rPr lang="tr-TR" sz="1500" b="1" kern="1200" dirty="0">
              <a:latin typeface="Century Gothic" panose="020B0502020202020204" pitchFamily="34" charset="0"/>
            </a:rPr>
            <a:t>gelecekteki fırsatları ve tehditleri tahmin etmektir. </a:t>
          </a:r>
          <a:r>
            <a:rPr lang="tr-TR" sz="1500" kern="1200" dirty="0">
              <a:latin typeface="Century Gothic" panose="020B0502020202020204" pitchFamily="34" charset="0"/>
            </a:rPr>
            <a:t>Örneğin talep analizi, bir müşterinin satın alma olasılığı yüksek olan şeylerin miktarını tahmin eder.</a:t>
          </a:r>
          <a:endParaRPr lang="en-US" sz="1500" kern="1200" dirty="0">
            <a:latin typeface="Century Gothic" panose="020B0502020202020204" pitchFamily="34" charset="0"/>
          </a:endParaRPr>
        </a:p>
      </dsp:txBody>
      <dsp:txXfrm>
        <a:off x="398656" y="1088253"/>
        <a:ext cx="2959127" cy="1837317"/>
      </dsp:txXfrm>
    </dsp:sp>
    <dsp:sp modelId="{5449D86A-A0F1-4848-85C8-DB9E1A123DB5}">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1D4D28-52D8-4AA2-84E0-5D8EFF305F18}">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tr-TR" sz="1500" kern="1200" dirty="0">
              <a:latin typeface="Century Gothic" panose="020B0502020202020204" pitchFamily="34" charset="0"/>
            </a:rPr>
            <a:t>Ancak iş söz konusu olduğunda, talep tek bağımlı değişken değildir. </a:t>
          </a:r>
          <a:r>
            <a:rPr lang="tr-TR" sz="1500" b="1" kern="1200" dirty="0">
              <a:latin typeface="Century Gothic" panose="020B0502020202020204" pitchFamily="34" charset="0"/>
            </a:rPr>
            <a:t>Regresif analiz</a:t>
          </a:r>
          <a:r>
            <a:rPr lang="tr-TR" sz="1500" kern="1200" dirty="0">
              <a:latin typeface="Century Gothic" panose="020B0502020202020204" pitchFamily="34" charset="0"/>
            </a:rPr>
            <a:t>, doğrudan gelirden çok daha fazlasını öngörebilir.</a:t>
          </a:r>
          <a:endParaRPr lang="en-US" sz="1500" kern="1200" dirty="0">
            <a:latin typeface="Century Gothic" panose="020B0502020202020204" pitchFamily="34" charset="0"/>
          </a:endParaRPr>
        </a:p>
      </dsp:txBody>
      <dsp:txXfrm>
        <a:off x="4155097" y="1088253"/>
        <a:ext cx="2959127" cy="1837317"/>
      </dsp:txXfrm>
    </dsp:sp>
    <dsp:sp modelId="{95AD5207-1BC3-41C2-985B-EEB499060F02}">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406F2-16D2-448E-B765-17231726F732}">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tr-TR" sz="1500" kern="1200" dirty="0">
              <a:latin typeface="Century Gothic" panose="020B0502020202020204" pitchFamily="34" charset="0"/>
            </a:rPr>
            <a:t>Örneğin, belirli bir reklam panosunun önünden geçecek tüketicilerin sayısını tahmin ederek bir reklam için en yüksek teklifi tahmin edebilir.</a:t>
          </a:r>
          <a:endParaRPr lang="en-US" sz="1500" kern="1200" dirty="0">
            <a:latin typeface="Century Gothic" panose="020B0502020202020204" pitchFamily="34" charset="0"/>
          </a:endParaRPr>
        </a:p>
      </dsp:txBody>
      <dsp:txXfrm>
        <a:off x="7911539" y="1088253"/>
        <a:ext cx="2959127" cy="1837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798D6-17E1-46D7-A423-0E80EE93F337}">
      <dsp:nvSpPr>
        <dsp:cNvPr id="0" name=""/>
        <dsp:cNvSpPr/>
      </dsp:nvSpPr>
      <dsp:spPr>
        <a:xfrm>
          <a:off x="337285" y="1705"/>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Β0 </a:t>
          </a:r>
          <a:r>
            <a:rPr lang="tr-TR" sz="1400" kern="1200" dirty="0">
              <a:latin typeface="Century Gothic" panose="020B0502020202020204" pitchFamily="34" charset="0"/>
            </a:rPr>
            <a:t>katsayısı, reklam harcaması sıfır olduğunda beklenen toplam geliri temsil eder.</a:t>
          </a:r>
          <a:endParaRPr lang="en-US" sz="1400" kern="1200" dirty="0">
            <a:latin typeface="Century Gothic" panose="020B0502020202020204" pitchFamily="34" charset="0"/>
          </a:endParaRPr>
        </a:p>
      </dsp:txBody>
      <dsp:txXfrm>
        <a:off x="337285" y="1705"/>
        <a:ext cx="2012465" cy="1207479"/>
      </dsp:txXfrm>
    </dsp:sp>
    <dsp:sp modelId="{281DFE73-7488-4359-9B56-D98828EDD40B}">
      <dsp:nvSpPr>
        <dsp:cNvPr id="0" name=""/>
        <dsp:cNvSpPr/>
      </dsp:nvSpPr>
      <dsp:spPr>
        <a:xfrm>
          <a:off x="2550997" y="1705"/>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Β1 </a:t>
          </a:r>
          <a:r>
            <a:rPr lang="tr-TR" sz="1400" kern="1200" dirty="0">
              <a:latin typeface="Century Gothic" panose="020B0502020202020204" pitchFamily="34" charset="0"/>
            </a:rPr>
            <a:t>katsayısı, reklam harcamaları bir birim (ör. Bir dolar) artırıldığında toplam gelirdeki ortalama değişimi temsil eder.</a:t>
          </a:r>
          <a:endParaRPr lang="en-US" sz="1400" kern="1200" dirty="0">
            <a:latin typeface="Century Gothic" panose="020B0502020202020204" pitchFamily="34" charset="0"/>
          </a:endParaRPr>
        </a:p>
      </dsp:txBody>
      <dsp:txXfrm>
        <a:off x="2550997" y="1705"/>
        <a:ext cx="2012465" cy="1207479"/>
      </dsp:txXfrm>
    </dsp:sp>
    <dsp:sp modelId="{A23D5022-DAE6-4898-B46C-728A5A5F1357}">
      <dsp:nvSpPr>
        <dsp:cNvPr id="0" name=""/>
        <dsp:cNvSpPr/>
      </dsp:nvSpPr>
      <dsp:spPr>
        <a:xfrm>
          <a:off x="337285" y="1410431"/>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Β1 </a:t>
          </a:r>
          <a:r>
            <a:rPr lang="tr-TR" sz="1400" kern="1200" dirty="0">
              <a:latin typeface="Century Gothic" panose="020B0502020202020204" pitchFamily="34" charset="0"/>
            </a:rPr>
            <a:t>negatifse, bu, daha fazla reklam harcamasının daha az gelirle ilişkili olduğu anlamına gelir.</a:t>
          </a:r>
          <a:endParaRPr lang="en-US" sz="1400" kern="1200" dirty="0">
            <a:latin typeface="Century Gothic" panose="020B0502020202020204" pitchFamily="34" charset="0"/>
          </a:endParaRPr>
        </a:p>
      </dsp:txBody>
      <dsp:txXfrm>
        <a:off x="337285" y="1410431"/>
        <a:ext cx="2012465" cy="1207479"/>
      </dsp:txXfrm>
    </dsp:sp>
    <dsp:sp modelId="{BAA7C9CC-3F44-404E-9850-B26B7BC057B8}">
      <dsp:nvSpPr>
        <dsp:cNvPr id="0" name=""/>
        <dsp:cNvSpPr/>
      </dsp:nvSpPr>
      <dsp:spPr>
        <a:xfrm>
          <a:off x="2550997" y="1410431"/>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Β1 </a:t>
          </a:r>
          <a:r>
            <a:rPr lang="tr-TR" sz="1400" kern="1200" dirty="0">
              <a:latin typeface="Century Gothic" panose="020B0502020202020204" pitchFamily="34" charset="0"/>
            </a:rPr>
            <a:t>sıfıra yakınsa, bu, reklam harcamalarının gelir üzerinde çok az etkisi olduğu anlamına gelir.</a:t>
          </a:r>
          <a:endParaRPr lang="en-US" sz="1400" kern="1200" dirty="0">
            <a:latin typeface="Century Gothic" panose="020B0502020202020204" pitchFamily="34" charset="0"/>
          </a:endParaRPr>
        </a:p>
      </dsp:txBody>
      <dsp:txXfrm>
        <a:off x="2550997" y="1410431"/>
        <a:ext cx="2012465" cy="1207479"/>
      </dsp:txXfrm>
    </dsp:sp>
    <dsp:sp modelId="{D90078B1-12D9-4640-A9F1-3D9A652FEA07}">
      <dsp:nvSpPr>
        <dsp:cNvPr id="0" name=""/>
        <dsp:cNvSpPr/>
      </dsp:nvSpPr>
      <dsp:spPr>
        <a:xfrm>
          <a:off x="337285" y="2819157"/>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Β1 </a:t>
          </a:r>
          <a:r>
            <a:rPr lang="tr-TR" sz="1400" kern="1200" dirty="0">
              <a:latin typeface="Century Gothic" panose="020B0502020202020204" pitchFamily="34" charset="0"/>
            </a:rPr>
            <a:t>pozitifse, daha fazla reklam harcamasının daha fazla gelirle ilişkili olduğu anlamına gelir.</a:t>
          </a:r>
          <a:endParaRPr lang="en-US" sz="1400" kern="1200" dirty="0">
            <a:latin typeface="Century Gothic" panose="020B0502020202020204" pitchFamily="34" charset="0"/>
          </a:endParaRPr>
        </a:p>
      </dsp:txBody>
      <dsp:txXfrm>
        <a:off x="337285" y="2819157"/>
        <a:ext cx="2012465" cy="1207479"/>
      </dsp:txXfrm>
    </dsp:sp>
    <dsp:sp modelId="{41B87E07-50D1-4250-AF6D-2C21FA542FF1}">
      <dsp:nvSpPr>
        <dsp:cNvPr id="0" name=""/>
        <dsp:cNvSpPr/>
      </dsp:nvSpPr>
      <dsp:spPr>
        <a:xfrm>
          <a:off x="2550997" y="2819157"/>
          <a:ext cx="2012465" cy="120747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l-GR" sz="1400" kern="1200" dirty="0">
              <a:latin typeface="Century Gothic" panose="020B0502020202020204" pitchFamily="34" charset="0"/>
            </a:rPr>
            <a:t>Β1 </a:t>
          </a:r>
          <a:r>
            <a:rPr lang="tr-TR" sz="1400" kern="1200" dirty="0">
              <a:latin typeface="Century Gothic" panose="020B0502020202020204" pitchFamily="34" charset="0"/>
            </a:rPr>
            <a:t>değerine bağlı olarak, bir şirket reklam harcamalarını azaltmaya veya artırmaya karar verebilir.</a:t>
          </a:r>
          <a:endParaRPr lang="en-US" sz="1400" kern="1200" dirty="0">
            <a:latin typeface="Century Gothic" panose="020B0502020202020204" pitchFamily="34" charset="0"/>
          </a:endParaRPr>
        </a:p>
      </dsp:txBody>
      <dsp:txXfrm>
        <a:off x="2550997" y="2819157"/>
        <a:ext cx="2012465" cy="12074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3F562-AC08-4518-BE43-3F3B1A37FD04}">
      <dsp:nvSpPr>
        <dsp:cNvPr id="0" name=""/>
        <dsp:cNvSpPr/>
      </dsp:nvSpPr>
      <dsp:spPr>
        <a:xfrm>
          <a:off x="174475"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71BD9C-4152-441C-84DB-C5B7DAD442A0}">
      <dsp:nvSpPr>
        <dsp:cNvPr id="0" name=""/>
        <dsp:cNvSpPr/>
      </dsp:nvSpPr>
      <dsp:spPr>
        <a:xfrm>
          <a:off x="290219" y="730428"/>
          <a:ext cx="311616" cy="3116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2E68DA-D270-4832-904D-810B6F7EB147}">
      <dsp:nvSpPr>
        <dsp:cNvPr id="0" name=""/>
        <dsp:cNvSpPr/>
      </dsp:nvSpPr>
      <dsp:spPr>
        <a:xfrm>
          <a:off x="86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Β0 </a:t>
          </a:r>
          <a:r>
            <a:rPr lang="tr-TR" sz="1100" kern="1200" cap="none" dirty="0">
              <a:latin typeface="Century Gothic" panose="020B0502020202020204" pitchFamily="34" charset="0"/>
            </a:rPr>
            <a:t>katsayısı, dozaj sıfır olduğunda beklenen kan basıncını temsil eder</a:t>
          </a:r>
          <a:endParaRPr lang="en-US" sz="1100" kern="1200" cap="none" dirty="0">
            <a:latin typeface="Century Gothic" panose="020B0502020202020204" pitchFamily="34" charset="0"/>
          </a:endParaRPr>
        </a:p>
      </dsp:txBody>
      <dsp:txXfrm>
        <a:off x="861" y="1326951"/>
        <a:ext cx="890332" cy="434036"/>
      </dsp:txXfrm>
    </dsp:sp>
    <dsp:sp modelId="{1608BB99-AA9B-45B5-8DE9-1D21A758F3D1}">
      <dsp:nvSpPr>
        <dsp:cNvPr id="0" name=""/>
        <dsp:cNvSpPr/>
      </dsp:nvSpPr>
      <dsp:spPr>
        <a:xfrm>
          <a:off x="1220616"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75F1EB-7F4E-4408-BB4C-D001938DD201}">
      <dsp:nvSpPr>
        <dsp:cNvPr id="0" name=""/>
        <dsp:cNvSpPr/>
      </dsp:nvSpPr>
      <dsp:spPr>
        <a:xfrm>
          <a:off x="1336359" y="730428"/>
          <a:ext cx="311616" cy="3116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E5FEC-2679-46AC-806C-BB89D6968769}">
      <dsp:nvSpPr>
        <dsp:cNvPr id="0" name=""/>
        <dsp:cNvSpPr/>
      </dsp:nvSpPr>
      <dsp:spPr>
        <a:xfrm>
          <a:off x="104700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Β1 </a:t>
          </a:r>
          <a:r>
            <a:rPr lang="tr-TR" sz="1100" kern="1200" cap="none" dirty="0">
              <a:latin typeface="Century Gothic" panose="020B0502020202020204" pitchFamily="34" charset="0"/>
            </a:rPr>
            <a:t>katsayısı, dozaj bir birim artırıldığında kan basıncındaki ortalama değişimi temsil eder</a:t>
          </a:r>
          <a:endParaRPr lang="en-US" sz="1100" kern="1200" cap="none" dirty="0">
            <a:latin typeface="Century Gothic" panose="020B0502020202020204" pitchFamily="34" charset="0"/>
          </a:endParaRPr>
        </a:p>
      </dsp:txBody>
      <dsp:txXfrm>
        <a:off x="1047001" y="1326951"/>
        <a:ext cx="890332" cy="434036"/>
      </dsp:txXfrm>
    </dsp:sp>
    <dsp:sp modelId="{68ADE607-7973-45A1-97A3-017503EB21F3}">
      <dsp:nvSpPr>
        <dsp:cNvPr id="0" name=""/>
        <dsp:cNvSpPr/>
      </dsp:nvSpPr>
      <dsp:spPr>
        <a:xfrm>
          <a:off x="2266756"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38FF1-7404-4C03-9041-70A2D968D360}">
      <dsp:nvSpPr>
        <dsp:cNvPr id="0" name=""/>
        <dsp:cNvSpPr/>
      </dsp:nvSpPr>
      <dsp:spPr>
        <a:xfrm>
          <a:off x="2382499" y="730428"/>
          <a:ext cx="311616" cy="3116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E89448-7174-45E2-A92F-EB2678077136}">
      <dsp:nvSpPr>
        <dsp:cNvPr id="0" name=""/>
        <dsp:cNvSpPr/>
      </dsp:nvSpPr>
      <dsp:spPr>
        <a:xfrm>
          <a:off x="209314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Β1 </a:t>
          </a:r>
          <a:r>
            <a:rPr lang="tr-TR" sz="1100" kern="1200" cap="none" dirty="0">
              <a:latin typeface="Century Gothic" panose="020B0502020202020204" pitchFamily="34" charset="0"/>
            </a:rPr>
            <a:t>negatif ise, dozajdaki bir artışın kan basıncındaki bir düşüşle ilişkili olduğu anlamına gelir.</a:t>
          </a:r>
          <a:endParaRPr lang="en-US" sz="1100" kern="1200" cap="none" dirty="0">
            <a:latin typeface="Century Gothic" panose="020B0502020202020204" pitchFamily="34" charset="0"/>
          </a:endParaRPr>
        </a:p>
      </dsp:txBody>
      <dsp:txXfrm>
        <a:off x="2093141" y="1326951"/>
        <a:ext cx="890332" cy="434036"/>
      </dsp:txXfrm>
    </dsp:sp>
    <dsp:sp modelId="{C9641036-014F-42ED-901B-D4E9439796A5}">
      <dsp:nvSpPr>
        <dsp:cNvPr id="0" name=""/>
        <dsp:cNvSpPr/>
      </dsp:nvSpPr>
      <dsp:spPr>
        <a:xfrm>
          <a:off x="3312896"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7748F-31EB-4C58-9069-177101CC0DE3}">
      <dsp:nvSpPr>
        <dsp:cNvPr id="0" name=""/>
        <dsp:cNvSpPr/>
      </dsp:nvSpPr>
      <dsp:spPr>
        <a:xfrm>
          <a:off x="3428639" y="730428"/>
          <a:ext cx="311616" cy="3116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4D28DA-73C8-4959-91EC-C7493C2AE2E1}">
      <dsp:nvSpPr>
        <dsp:cNvPr id="0" name=""/>
        <dsp:cNvSpPr/>
      </dsp:nvSpPr>
      <dsp:spPr>
        <a:xfrm>
          <a:off x="313928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Β1 </a:t>
          </a:r>
          <a:r>
            <a:rPr lang="tr-TR" sz="1100" kern="1200" cap="none" dirty="0">
              <a:latin typeface="Century Gothic" panose="020B0502020202020204" pitchFamily="34" charset="0"/>
            </a:rPr>
            <a:t>sıfıra yakınsa, bu, dozajdaki bir artışın kan basıncında herhangi bir değişiklik olmaması ile ilişkili olduğu anlamına gelir.</a:t>
          </a:r>
          <a:endParaRPr lang="en-US" sz="1100" kern="1200" cap="none" dirty="0">
            <a:latin typeface="Century Gothic" panose="020B0502020202020204" pitchFamily="34" charset="0"/>
          </a:endParaRPr>
        </a:p>
      </dsp:txBody>
      <dsp:txXfrm>
        <a:off x="3139281" y="1326951"/>
        <a:ext cx="890332" cy="434036"/>
      </dsp:txXfrm>
    </dsp:sp>
    <dsp:sp modelId="{389EF0FD-BBA4-4F3A-BFCC-7DD538C21C28}">
      <dsp:nvSpPr>
        <dsp:cNvPr id="0" name=""/>
        <dsp:cNvSpPr/>
      </dsp:nvSpPr>
      <dsp:spPr>
        <a:xfrm>
          <a:off x="4359036"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5FAD5-804D-41B1-975E-ED70EB4E1BCA}">
      <dsp:nvSpPr>
        <dsp:cNvPr id="0" name=""/>
        <dsp:cNvSpPr/>
      </dsp:nvSpPr>
      <dsp:spPr>
        <a:xfrm>
          <a:off x="4474779" y="730428"/>
          <a:ext cx="311616" cy="3116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C5C345-20E0-4999-B7C3-4CBC6B848AF9}">
      <dsp:nvSpPr>
        <dsp:cNvPr id="0" name=""/>
        <dsp:cNvSpPr/>
      </dsp:nvSpPr>
      <dsp:spPr>
        <a:xfrm>
          <a:off x="418542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Β1 </a:t>
          </a:r>
          <a:r>
            <a:rPr lang="tr-TR" sz="1100" kern="1200" cap="none" dirty="0">
              <a:latin typeface="Century Gothic" panose="020B0502020202020204" pitchFamily="34" charset="0"/>
            </a:rPr>
            <a:t>pozitif ise, dozajdaki bir artışın kan basıncındaki bir artışla ilişkili olduğu anlamına gelir.</a:t>
          </a:r>
          <a:endParaRPr lang="en-US" sz="1100" kern="1200" cap="none" dirty="0">
            <a:latin typeface="Century Gothic" panose="020B0502020202020204" pitchFamily="34" charset="0"/>
          </a:endParaRPr>
        </a:p>
      </dsp:txBody>
      <dsp:txXfrm>
        <a:off x="4185421" y="1326951"/>
        <a:ext cx="890332" cy="434036"/>
      </dsp:txXfrm>
    </dsp:sp>
    <dsp:sp modelId="{212DBE4F-C6A1-4CF6-8DF6-E21525964756}">
      <dsp:nvSpPr>
        <dsp:cNvPr id="0" name=""/>
        <dsp:cNvSpPr/>
      </dsp:nvSpPr>
      <dsp:spPr>
        <a:xfrm>
          <a:off x="5405176" y="614685"/>
          <a:ext cx="543102" cy="543102"/>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DB168-40B3-441D-9509-5D4B3AF70928}">
      <dsp:nvSpPr>
        <dsp:cNvPr id="0" name=""/>
        <dsp:cNvSpPr/>
      </dsp:nvSpPr>
      <dsp:spPr>
        <a:xfrm>
          <a:off x="5520919" y="730428"/>
          <a:ext cx="311616" cy="3116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DA132-AFA4-448D-A1E7-460FEB4D34A2}">
      <dsp:nvSpPr>
        <dsp:cNvPr id="0" name=""/>
        <dsp:cNvSpPr/>
      </dsp:nvSpPr>
      <dsp:spPr>
        <a:xfrm>
          <a:off x="5231561" y="1326951"/>
          <a:ext cx="890332" cy="434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l-GR" sz="1100" kern="1200" cap="none" dirty="0">
              <a:latin typeface="Century Gothic" panose="020B0502020202020204" pitchFamily="34" charset="0"/>
            </a:rPr>
            <a:t>Β1 </a:t>
          </a:r>
          <a:r>
            <a:rPr lang="tr-TR" sz="1100" kern="1200" cap="none" dirty="0">
              <a:latin typeface="Century Gothic" panose="020B0502020202020204" pitchFamily="34" charset="0"/>
            </a:rPr>
            <a:t>değerine bağlı olarak, araştırmacılar bir hastaya verilen dozu değiştirmeye karar verebilir</a:t>
          </a:r>
          <a:endParaRPr lang="en-US" sz="1100" kern="1200" cap="none" dirty="0">
            <a:latin typeface="Century Gothic" panose="020B0502020202020204" pitchFamily="34" charset="0"/>
          </a:endParaRPr>
        </a:p>
      </dsp:txBody>
      <dsp:txXfrm>
        <a:off x="5231561" y="1326951"/>
        <a:ext cx="890332" cy="434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C83E2-5364-4127-8CE0-3808F84B73F5}">
      <dsp:nvSpPr>
        <dsp:cNvPr id="0" name=""/>
        <dsp:cNvSpPr/>
      </dsp:nvSpPr>
      <dsp:spPr>
        <a:xfrm>
          <a:off x="0" y="1303"/>
          <a:ext cx="39636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E7502FA-99EF-4931-9BFE-8BAA66F925D0}">
      <dsp:nvSpPr>
        <dsp:cNvPr id="0" name=""/>
        <dsp:cNvSpPr/>
      </dsp:nvSpPr>
      <dsp:spPr>
        <a:xfrm>
          <a:off x="0" y="1303"/>
          <a:ext cx="3959828" cy="554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latin typeface="Century Gothic" panose="020B0502020202020204" pitchFamily="34" charset="0"/>
            </a:rPr>
            <a:t>ß</a:t>
          </a:r>
          <a:r>
            <a:rPr lang="el-GR" sz="1400" kern="1200" dirty="0">
              <a:latin typeface="Century Gothic" panose="020B0502020202020204" pitchFamily="34" charset="0"/>
            </a:rPr>
            <a:t>0 </a:t>
          </a:r>
          <a:r>
            <a:rPr lang="tr-TR" sz="1400" kern="1200" dirty="0">
              <a:latin typeface="Century Gothic" panose="020B0502020202020204" pitchFamily="34" charset="0"/>
            </a:rPr>
            <a:t>katsayısı, gübre veya su olmadan beklenen mahsul verimini temsil eder.</a:t>
          </a:r>
          <a:endParaRPr lang="en-US" sz="1400" kern="1200" dirty="0">
            <a:latin typeface="Century Gothic" panose="020B0502020202020204" pitchFamily="34" charset="0"/>
          </a:endParaRPr>
        </a:p>
      </dsp:txBody>
      <dsp:txXfrm>
        <a:off x="0" y="1303"/>
        <a:ext cx="3959828" cy="554678"/>
      </dsp:txXfrm>
    </dsp:sp>
    <dsp:sp modelId="{D4D0F5B5-4CA1-4480-B9BE-839D2AB8E7DB}">
      <dsp:nvSpPr>
        <dsp:cNvPr id="0" name=""/>
        <dsp:cNvSpPr/>
      </dsp:nvSpPr>
      <dsp:spPr>
        <a:xfrm>
          <a:off x="0" y="555982"/>
          <a:ext cx="39636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511941C-6DED-421E-9593-E9DCE3E989C3}">
      <dsp:nvSpPr>
        <dsp:cNvPr id="0" name=""/>
        <dsp:cNvSpPr/>
      </dsp:nvSpPr>
      <dsp:spPr>
        <a:xfrm>
          <a:off x="0" y="555982"/>
          <a:ext cx="3959828" cy="844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latin typeface="Century Gothic" panose="020B0502020202020204" pitchFamily="34" charset="0"/>
            </a:rPr>
            <a:t>ß</a:t>
          </a:r>
          <a:r>
            <a:rPr lang="el-GR" sz="1400" kern="1200" dirty="0">
              <a:latin typeface="Century Gothic" panose="020B0502020202020204" pitchFamily="34" charset="0"/>
            </a:rPr>
            <a:t>1 </a:t>
          </a:r>
          <a:r>
            <a:rPr lang="tr-TR" sz="1400" kern="1200" dirty="0">
              <a:latin typeface="Century Gothic" panose="020B0502020202020204" pitchFamily="34" charset="0"/>
            </a:rPr>
            <a:t>katsayısı, su miktarının değişmeden kaldığı varsayılarak, gübre bir birim artırıldığında mahsul verimindeki ortalama değişimi temsil edecektir.</a:t>
          </a:r>
          <a:endParaRPr lang="en-US" sz="1400" kern="1200" dirty="0">
            <a:latin typeface="Century Gothic" panose="020B0502020202020204" pitchFamily="34" charset="0"/>
          </a:endParaRPr>
        </a:p>
      </dsp:txBody>
      <dsp:txXfrm>
        <a:off x="0" y="555982"/>
        <a:ext cx="3959828" cy="844553"/>
      </dsp:txXfrm>
    </dsp:sp>
    <dsp:sp modelId="{97149EC2-A901-4E86-A4DF-8AA72E9AF3E9}">
      <dsp:nvSpPr>
        <dsp:cNvPr id="0" name=""/>
        <dsp:cNvSpPr/>
      </dsp:nvSpPr>
      <dsp:spPr>
        <a:xfrm>
          <a:off x="0" y="1400535"/>
          <a:ext cx="39636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AB72992-4251-48CA-95FF-A798C54ADA7A}">
      <dsp:nvSpPr>
        <dsp:cNvPr id="0" name=""/>
        <dsp:cNvSpPr/>
      </dsp:nvSpPr>
      <dsp:spPr>
        <a:xfrm>
          <a:off x="0" y="1400535"/>
          <a:ext cx="3959828" cy="85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latin typeface="Century Gothic" panose="020B0502020202020204" pitchFamily="34" charset="0"/>
            </a:rPr>
            <a:t>ß</a:t>
          </a:r>
          <a:r>
            <a:rPr lang="el-GR" sz="1400" kern="1200" dirty="0">
              <a:latin typeface="Century Gothic" panose="020B0502020202020204" pitchFamily="34" charset="0"/>
            </a:rPr>
            <a:t>2 </a:t>
          </a:r>
          <a:r>
            <a:rPr lang="tr-TR" sz="1400" kern="1200" dirty="0">
              <a:latin typeface="Century Gothic" panose="020B0502020202020204" pitchFamily="34" charset="0"/>
            </a:rPr>
            <a:t>katsayısı, gübre miktarının değişmeden kaldığı varsayılarak, su bir birim artırıldığında mahsul verimindeki ortalama değişimi temsil edecektir.</a:t>
          </a:r>
          <a:endParaRPr lang="en-US" sz="1400" kern="1200" dirty="0">
            <a:latin typeface="Century Gothic" panose="020B0502020202020204" pitchFamily="34" charset="0"/>
          </a:endParaRPr>
        </a:p>
      </dsp:txBody>
      <dsp:txXfrm>
        <a:off x="0" y="1400535"/>
        <a:ext cx="3959828" cy="859982"/>
      </dsp:txXfrm>
    </dsp:sp>
    <dsp:sp modelId="{7E84F163-27BD-4205-B771-9007E3ABA65A}">
      <dsp:nvSpPr>
        <dsp:cNvPr id="0" name=""/>
        <dsp:cNvSpPr/>
      </dsp:nvSpPr>
      <dsp:spPr>
        <a:xfrm>
          <a:off x="0" y="2260518"/>
          <a:ext cx="396369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9CB41BF-9F47-4A27-B619-59CE66E63301}">
      <dsp:nvSpPr>
        <dsp:cNvPr id="0" name=""/>
        <dsp:cNvSpPr/>
      </dsp:nvSpPr>
      <dsp:spPr>
        <a:xfrm>
          <a:off x="0" y="2260518"/>
          <a:ext cx="3959828" cy="9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tr-TR" sz="1400" kern="1200" dirty="0">
              <a:latin typeface="Century Gothic" panose="020B0502020202020204" pitchFamily="34" charset="0"/>
            </a:rPr>
            <a:t>ß</a:t>
          </a:r>
          <a:r>
            <a:rPr lang="el-GR" sz="1400" kern="1200" dirty="0">
              <a:latin typeface="Century Gothic" panose="020B0502020202020204" pitchFamily="34" charset="0"/>
            </a:rPr>
            <a:t>1 </a:t>
          </a:r>
          <a:r>
            <a:rPr lang="tr-TR" sz="1400" kern="1200" dirty="0">
              <a:latin typeface="Century Gothic" panose="020B0502020202020204" pitchFamily="34" charset="0"/>
            </a:rPr>
            <a:t>ve ß</a:t>
          </a:r>
          <a:r>
            <a:rPr lang="el-GR" sz="1400" kern="1200" dirty="0">
              <a:latin typeface="Century Gothic" panose="020B0502020202020204" pitchFamily="34" charset="0"/>
            </a:rPr>
            <a:t>2 </a:t>
          </a:r>
          <a:r>
            <a:rPr lang="tr-TR" sz="1400" kern="1200" dirty="0">
              <a:latin typeface="Century Gothic" panose="020B0502020202020204" pitchFamily="34" charset="0"/>
            </a:rPr>
            <a:t>değerlerine bağlı olarak, bilim adamları mahsul verimini en üst düzeye çıkarmak için kullanılan gübre ve su miktarını değiştirebilirler.</a:t>
          </a:r>
          <a:endParaRPr lang="en-US" sz="1400" kern="1200" dirty="0">
            <a:latin typeface="Century Gothic" panose="020B0502020202020204" pitchFamily="34" charset="0"/>
          </a:endParaRPr>
        </a:p>
      </dsp:txBody>
      <dsp:txXfrm>
        <a:off x="0" y="2260518"/>
        <a:ext cx="3959828" cy="9842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1F46B-D311-4326-9B5A-D4D7548D7C36}" type="datetimeFigureOut">
              <a:rPr lang="tr-TR" smtClean="0"/>
              <a:t>27.10.2022</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D999D-D94B-4343-B0C8-18F49F2BEC8F}" type="slidenum">
              <a:rPr lang="tr-TR" smtClean="0"/>
              <a:t>‹#›</a:t>
            </a:fld>
            <a:endParaRPr lang="tr-TR" dirty="0"/>
          </a:p>
        </p:txBody>
      </p:sp>
    </p:spTree>
    <p:extLst>
      <p:ext uri="{BB962C8B-B14F-4D97-AF65-F5344CB8AC3E}">
        <p14:creationId xmlns:p14="http://schemas.microsoft.com/office/powerpoint/2010/main" val="421141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5B4D745-3652-4577-8C45-BE21FC4F3F74}" type="slidenum">
              <a:rPr lang="tr-TR" smtClean="0"/>
              <a:t>57</a:t>
            </a:fld>
            <a:endParaRPr lang="tr-TR" dirty="0"/>
          </a:p>
        </p:txBody>
      </p:sp>
    </p:spTree>
    <p:extLst>
      <p:ext uri="{BB962C8B-B14F-4D97-AF65-F5344CB8AC3E}">
        <p14:creationId xmlns:p14="http://schemas.microsoft.com/office/powerpoint/2010/main" val="84814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5B4D745-3652-4577-8C45-BE21FC4F3F74}" type="slidenum">
              <a:rPr lang="tr-TR" smtClean="0"/>
              <a:t>62</a:t>
            </a:fld>
            <a:endParaRPr lang="tr-TR" dirty="0"/>
          </a:p>
        </p:txBody>
      </p:sp>
    </p:spTree>
    <p:extLst>
      <p:ext uri="{BB962C8B-B14F-4D97-AF65-F5344CB8AC3E}">
        <p14:creationId xmlns:p14="http://schemas.microsoft.com/office/powerpoint/2010/main" val="360353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89FF1E-F6BF-64F5-E27A-FEA088A7D7D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CFD6FAAB-D468-8AAB-CE9C-DA2F72129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B879E68-E044-BC6E-6983-816496876234}"/>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0B4DA3D6-87DE-4FEF-40AD-4DA13FF2AACB}"/>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083B8707-268C-3886-F1B9-FBE5F8C7ABF5}"/>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35828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792431-A884-DBA4-DB0D-F5D3DDF5494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3BBB12FD-419C-B958-6AF7-B1CC9725B4C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814196F-6FD3-62E0-4AFB-BDC897907C7E}"/>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A1C6F4B2-C78E-3591-F021-F16ABA6ED17C}"/>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DDCA9885-51B7-74C9-DA2D-31747C5EFA67}"/>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4181888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5C84DAA-0CAC-486F-10C3-1C315CD6F97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F645365-F016-2977-A13D-877861D3180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1E00D6-4723-B0A0-0219-13D10CD730A4}"/>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38ABB32F-AB3B-110E-9AB3-68657CD02318}"/>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84F58F67-EF66-30C2-4CAF-F6BCE5224602}"/>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297346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5E0211-0DA4-353D-4B41-4E7AA209AD6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421E559-51ED-B877-CDD2-CEA4B688056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8FEFAA6-2430-82A3-C374-3955CFBC2E58}"/>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9E5E597A-B349-AD7F-681E-01C72CBECF2D}"/>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DBB7E77A-2422-6DCB-EA99-0980F6444A8D}"/>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278629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2C6BB4-B788-A024-7263-4A4DD44BA55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95FFE74-4CE5-03B0-5B01-DDF9B88863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C10E55E-695A-2902-8BE2-EB2F9F1687E3}"/>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FD65EEB2-654D-F2B8-0C23-5A1EC4E76023}"/>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6CF4D645-00B1-3F4D-5600-1C35FE31990C}"/>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3783529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CF8643-377E-30FB-711E-35425C03342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8009688-F518-40B2-ADD8-961F85BAFAF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E5E3B1E-D00C-7DB3-ED3F-3475C7A6F75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80A24C3-31F6-CB96-0181-1D486CCC9A2C}"/>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6" name="Alt Bilgi Yer Tutucusu 5">
            <a:extLst>
              <a:ext uri="{FF2B5EF4-FFF2-40B4-BE49-F238E27FC236}">
                <a16:creationId xmlns:a16="http://schemas.microsoft.com/office/drawing/2014/main" id="{C98BFDAF-CD27-8D7D-0285-F00989850E93}"/>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137A53DB-EFAD-E736-1E5B-70C16A63F8BA}"/>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1618371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95D36-BAE0-6341-02EA-93BFBD919B58}"/>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003E0A7-066C-0E37-F9CD-D3A919C15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1F07677E-2BD4-C259-F557-D416A101C8A7}"/>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C226AB1-5F26-0436-33E2-EED0BFB352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51BF013-E84A-AC81-6E86-ACB7410FE60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97B0FA9-0462-7562-7E13-65DED6580CD0}"/>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8" name="Alt Bilgi Yer Tutucusu 7">
            <a:extLst>
              <a:ext uri="{FF2B5EF4-FFF2-40B4-BE49-F238E27FC236}">
                <a16:creationId xmlns:a16="http://schemas.microsoft.com/office/drawing/2014/main" id="{B343524C-29E9-5D9C-1246-E04E8170A784}"/>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CD788318-0561-69FD-1624-5243C15F91C4}"/>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108063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83A93A-9BBF-3D40-F339-DDA42B5C841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2EFA2CF-13BA-CA5F-45AD-4BBD1957B9E8}"/>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4" name="Alt Bilgi Yer Tutucusu 3">
            <a:extLst>
              <a:ext uri="{FF2B5EF4-FFF2-40B4-BE49-F238E27FC236}">
                <a16:creationId xmlns:a16="http://schemas.microsoft.com/office/drawing/2014/main" id="{3E24E805-43DE-A2F6-3F76-26B0FD72A05F}"/>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FD46E9FB-591A-A82B-FA95-A2A37B702D4A}"/>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400046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F3D55EA-09BD-07D2-EDCA-830C2433DC27}"/>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3" name="Alt Bilgi Yer Tutucusu 2">
            <a:extLst>
              <a:ext uri="{FF2B5EF4-FFF2-40B4-BE49-F238E27FC236}">
                <a16:creationId xmlns:a16="http://schemas.microsoft.com/office/drawing/2014/main" id="{136D09D3-610D-1B2C-DA18-4FD2A17DA35A}"/>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AA15C617-35D8-1E9D-408C-7DB73605E657}"/>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306566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0134B2-23E1-B991-F369-B848308AC12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A85D21F-F70B-D4E4-7794-BBD6B265F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5232694-DFEA-6D59-3F5D-38E9141D9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346E2BF-F384-F977-ECA6-3A46AE0598C7}"/>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6" name="Alt Bilgi Yer Tutucusu 5">
            <a:extLst>
              <a:ext uri="{FF2B5EF4-FFF2-40B4-BE49-F238E27FC236}">
                <a16:creationId xmlns:a16="http://schemas.microsoft.com/office/drawing/2014/main" id="{D6AA0B1E-7C93-AE8C-0F10-DE9B63B9C308}"/>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0AD1DCAC-E455-05A5-7F38-BFA233987480}"/>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2177217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692F24-D5E1-13E5-C3E4-4E5AFC22FB2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19281E6C-FE50-10B4-43C6-348D75C6C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72E9EAE1-0324-854D-598B-8095EEE85C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9E99F7B-4A7B-3103-C99A-5C2EFF5510D6}"/>
              </a:ext>
            </a:extLst>
          </p:cNvPr>
          <p:cNvSpPr>
            <a:spLocks noGrp="1"/>
          </p:cNvSpPr>
          <p:nvPr>
            <p:ph type="dt" sz="half" idx="10"/>
          </p:nvPr>
        </p:nvSpPr>
        <p:spPr/>
        <p:txBody>
          <a:bodyPr/>
          <a:lstStyle/>
          <a:p>
            <a:fld id="{F8FAF28E-F1AC-4E39-8818-E24D5C4DEF03}" type="datetimeFigureOut">
              <a:rPr lang="tr-TR" smtClean="0"/>
              <a:t>27.10.2022</a:t>
            </a:fld>
            <a:endParaRPr lang="tr-TR" dirty="0"/>
          </a:p>
        </p:txBody>
      </p:sp>
      <p:sp>
        <p:nvSpPr>
          <p:cNvPr id="6" name="Alt Bilgi Yer Tutucusu 5">
            <a:extLst>
              <a:ext uri="{FF2B5EF4-FFF2-40B4-BE49-F238E27FC236}">
                <a16:creationId xmlns:a16="http://schemas.microsoft.com/office/drawing/2014/main" id="{4764B6DC-ABF6-223C-C939-5FA3A3F1BDD0}"/>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0E394789-99F0-14F3-EED4-DD0D34927C85}"/>
              </a:ext>
            </a:extLst>
          </p:cNvPr>
          <p:cNvSpPr>
            <a:spLocks noGrp="1"/>
          </p:cNvSpPr>
          <p:nvPr>
            <p:ph type="sldNum" sz="quarter" idx="12"/>
          </p:nvPr>
        </p:nvSpPr>
        <p:spPr/>
        <p:txBody>
          <a:bodyPr/>
          <a:lstStyle/>
          <a:p>
            <a:fld id="{3F3C7FE1-CAFC-4D16-BFC4-A050441EB4B7}" type="slidenum">
              <a:rPr lang="tr-TR" smtClean="0"/>
              <a:t>‹#›</a:t>
            </a:fld>
            <a:endParaRPr lang="tr-TR" dirty="0"/>
          </a:p>
        </p:txBody>
      </p:sp>
    </p:spTree>
    <p:extLst>
      <p:ext uri="{BB962C8B-B14F-4D97-AF65-F5344CB8AC3E}">
        <p14:creationId xmlns:p14="http://schemas.microsoft.com/office/powerpoint/2010/main" val="172891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66B9679-11DC-4B0F-07AD-A262E2A398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6B6A4C9-4F34-D697-9F8B-72570D208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41810EF-B648-A8ED-56F0-D72ACF6D3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AF28E-F1AC-4E39-8818-E24D5C4DEF03}" type="datetimeFigureOut">
              <a:rPr lang="tr-TR" smtClean="0"/>
              <a:t>27.10.2022</a:t>
            </a:fld>
            <a:endParaRPr lang="tr-TR" dirty="0"/>
          </a:p>
        </p:txBody>
      </p:sp>
      <p:sp>
        <p:nvSpPr>
          <p:cNvPr id="5" name="Alt Bilgi Yer Tutucusu 4">
            <a:extLst>
              <a:ext uri="{FF2B5EF4-FFF2-40B4-BE49-F238E27FC236}">
                <a16:creationId xmlns:a16="http://schemas.microsoft.com/office/drawing/2014/main" id="{51DE1C1C-7029-727B-04F3-D9652F39E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048D9E01-D68F-CCEB-375F-7CD53C719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C7FE1-CAFC-4D16-BFC4-A050441EB4B7}" type="slidenum">
              <a:rPr lang="tr-TR" smtClean="0"/>
              <a:t>‹#›</a:t>
            </a:fld>
            <a:endParaRPr lang="tr-TR" dirty="0"/>
          </a:p>
        </p:txBody>
      </p:sp>
    </p:spTree>
    <p:extLst>
      <p:ext uri="{BB962C8B-B14F-4D97-AF65-F5344CB8AC3E}">
        <p14:creationId xmlns:p14="http://schemas.microsoft.com/office/powerpoint/2010/main" val="1340458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0.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3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 Id="rId5" Type="http://schemas.openxmlformats.org/officeDocument/2006/relationships/image" Target="../media/image30.png" /><Relationship Id="rId4" Type="http://schemas.openxmlformats.org/officeDocument/2006/relationships/image" Target="../media/image29.png" /></Relationships>
</file>

<file path=ppt/slides/_rels/slide35.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5.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 /><Relationship Id="rId7" Type="http://schemas.openxmlformats.org/officeDocument/2006/relationships/image" Target="../media/image39.jpeg" /><Relationship Id="rId2" Type="http://schemas.openxmlformats.org/officeDocument/2006/relationships/diagramData" Target="../diagrams/data4.xml" /><Relationship Id="rId1" Type="http://schemas.openxmlformats.org/officeDocument/2006/relationships/slideLayout" Target="../slideLayouts/slideLayout2.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59.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 /><Relationship Id="rId2" Type="http://schemas.openxmlformats.org/officeDocument/2006/relationships/diagramData" Target="../diagrams/data5.xml" /><Relationship Id="rId1" Type="http://schemas.openxmlformats.org/officeDocument/2006/relationships/slideLayout" Target="../slideLayouts/slideLayout2.xml" /><Relationship Id="rId6" Type="http://schemas.microsoft.com/office/2007/relationships/diagramDrawing" Target="../diagrams/drawing5.xml" /><Relationship Id="rId5" Type="http://schemas.openxmlformats.org/officeDocument/2006/relationships/diagramColors" Target="../diagrams/colors5.xml" /><Relationship Id="rId4" Type="http://schemas.openxmlformats.org/officeDocument/2006/relationships/diagramQuickStyle" Target="../diagrams/quickStyle5.xml" /></Relationships>
</file>

<file path=ppt/slides/_rels/slide62.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55.png" /></Relationships>
</file>

<file path=ppt/slides/_rels/slide63.xml.rels><?xml version="1.0" encoding="UTF-8" standalone="yes"?>
<Relationships xmlns="http://schemas.openxmlformats.org/package/2006/relationships"><Relationship Id="rId8" Type="http://schemas.openxmlformats.org/officeDocument/2006/relationships/image" Target="../media/image54.jpeg" /><Relationship Id="rId3" Type="http://schemas.openxmlformats.org/officeDocument/2006/relationships/diagramLayout" Target="../diagrams/layout6.xml" /><Relationship Id="rId7" Type="http://schemas.openxmlformats.org/officeDocument/2006/relationships/image" Target="../media/image55.png" /><Relationship Id="rId2" Type="http://schemas.openxmlformats.org/officeDocument/2006/relationships/diagramData" Target="../diagrams/data6.xml" /><Relationship Id="rId1" Type="http://schemas.openxmlformats.org/officeDocument/2006/relationships/slideLayout" Target="../slideLayouts/slideLayout2.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64.xml.rels><?xml version="1.0" encoding="UTF-8" standalone="yes"?>
<Relationships xmlns="http://schemas.openxmlformats.org/package/2006/relationships"><Relationship Id="rId2" Type="http://schemas.openxmlformats.org/officeDocument/2006/relationships/image" Target="../media/image56.jpe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7.jpe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8" Type="http://schemas.openxmlformats.org/officeDocument/2006/relationships/hyperlink" Target="https://www.cancankiran.com/makine-ogrenimi/" TargetMode="External" /><Relationship Id="rId3" Type="http://schemas.openxmlformats.org/officeDocument/2006/relationships/hyperlink" Target="https://dergipark.org.tr/en/download/article-file/187511" TargetMode="External" /><Relationship Id="rId7" Type="http://schemas.openxmlformats.org/officeDocument/2006/relationships/hyperlink" Target="https://www.statology.org/linear-regression-real-life-examples/" TargetMode="External" /><Relationship Id="rId2" Type="http://schemas.openxmlformats.org/officeDocument/2006/relationships/hyperlink" Target="https://en.wikipedia.org/wiki/Simple_linear_regression" TargetMode="External" /><Relationship Id="rId1" Type="http://schemas.openxmlformats.org/officeDocument/2006/relationships/slideLayout" Target="../slideLayouts/slideLayout1.xml" /><Relationship Id="rId6" Type="http://schemas.openxmlformats.org/officeDocument/2006/relationships/hyperlink" Target="https://www.scribbr.com/statistics/simple-linear-regression/#:~:text=What%20is%20simple%20linear%20regressio%20n,Both%20variables%20should%20be%20quantitative" TargetMode="External" /><Relationship Id="rId5" Type="http://schemas.openxmlformats.org/officeDocument/2006/relationships/hyperlink" Target="https://www.ibm.com/tr-tr/analytics/learn/linear-regression" TargetMode="External" /><Relationship Id="rId10" Type="http://schemas.openxmlformats.org/officeDocument/2006/relationships/hyperlink" Target="https://tr.linkedin.com/pulse/veri-bilimi-notlar%C4%B1-6-%C3%A7oklu-lineer-regresyon-abdullah-faruk-%C3%A7i%CC%87ftler" TargetMode="External" /><Relationship Id="rId4" Type="http://schemas.openxmlformats.org/officeDocument/2006/relationships/hyperlink" Target="https://aws.amazon.com/tr/what-is/logistic-regression/" TargetMode="External" /><Relationship Id="rId9" Type="http://schemas.openxmlformats.org/officeDocument/2006/relationships/hyperlink" Target="https://www.youtube.com/watch?v=4qVRBYAdLAo" TargetMode="External" /></Relationships>
</file>

<file path=ppt/slides/_rels/slide7.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0A13832-6E69-8EA3-196B-6E6CAB796AB9}"/>
              </a:ext>
            </a:extLst>
          </p:cNvPr>
          <p:cNvPicPr>
            <a:picLocks noChangeAspect="1"/>
          </p:cNvPicPr>
          <p:nvPr/>
        </p:nvPicPr>
        <p:blipFill rotWithShape="1">
          <a:blip r:embed="rId2">
            <a:extLst>
              <a:ext uri="{28A0092B-C50C-407E-A947-70E740481C1C}">
                <a14:useLocalDpi xmlns:a14="http://schemas.microsoft.com/office/drawing/2010/main" val="0"/>
              </a:ext>
            </a:extLst>
          </a:blip>
          <a:srcRect t="1830" r="-1" b="2502"/>
          <a:stretch/>
        </p:blipFill>
        <p:spPr>
          <a:xfrm>
            <a:off x="321733" y="321733"/>
            <a:ext cx="11548534" cy="6214534"/>
          </a:xfrm>
          <a:prstGeom prst="rect">
            <a:avLst/>
          </a:prstGeom>
        </p:spPr>
      </p:pic>
    </p:spTree>
    <p:extLst>
      <p:ext uri="{BB962C8B-B14F-4D97-AF65-F5344CB8AC3E}">
        <p14:creationId xmlns:p14="http://schemas.microsoft.com/office/powerpoint/2010/main" val="12257712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A18D471-708A-40E6-B998-65CD717785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0" name="Rectangle 9">
              <a:extLst>
                <a:ext uri="{FF2B5EF4-FFF2-40B4-BE49-F238E27FC236}">
                  <a16:creationId xmlns:a16="http://schemas.microsoft.com/office/drawing/2014/main" id="{2BA89D80-A205-4952-A46F-A135B693B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tx1"/>
            </a:solidFill>
            <a:ln w="0">
              <a:noFill/>
              <a:prstDash val="solid"/>
              <a:round/>
              <a:headEnd/>
              <a:tailEnd/>
            </a:ln>
          </p:spPr>
          <p:txBody>
            <a:bodyPr rtlCol="0" anchor="ctr"/>
            <a:lstStyle/>
            <a:p>
              <a:pPr algn="ctr" defTabSz="457200"/>
              <a:endParaRPr lang="en-US" dirty="0">
                <a:solidFill>
                  <a:schemeClr val="tx1"/>
                </a:solidFill>
              </a:endParaRPr>
            </a:p>
          </p:txBody>
        </p:sp>
        <p:sp>
          <p:nvSpPr>
            <p:cNvPr id="11" name="Rectangle 10">
              <a:extLst>
                <a:ext uri="{FF2B5EF4-FFF2-40B4-BE49-F238E27FC236}">
                  <a16:creationId xmlns:a16="http://schemas.microsoft.com/office/drawing/2014/main" id="{FFF73490-1CDC-4DA0-A5DC-3F4139460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Başlık 1">
            <a:extLst>
              <a:ext uri="{FF2B5EF4-FFF2-40B4-BE49-F238E27FC236}">
                <a16:creationId xmlns:a16="http://schemas.microsoft.com/office/drawing/2014/main" id="{6ECF45FF-D5E9-6AD4-33CB-D0EE7DF37E48}"/>
              </a:ext>
            </a:extLst>
          </p:cNvPr>
          <p:cNvSpPr>
            <a:spLocks noGrp="1"/>
          </p:cNvSpPr>
          <p:nvPr>
            <p:ph type="ctrTitle"/>
          </p:nvPr>
        </p:nvSpPr>
        <p:spPr>
          <a:xfrm>
            <a:off x="761261" y="776436"/>
            <a:ext cx="5282519" cy="4504620"/>
          </a:xfrm>
        </p:spPr>
        <p:txBody>
          <a:bodyPr anchor="ctr">
            <a:normAutofit/>
          </a:bodyPr>
          <a:lstStyle/>
          <a:p>
            <a:r>
              <a:rPr lang="tr-TR" sz="5400" dirty="0">
                <a:solidFill>
                  <a:schemeClr val="bg1"/>
                </a:solidFill>
                <a:latin typeface="Century Gothic" panose="020B0502020202020204" pitchFamily="34" charset="0"/>
              </a:rPr>
              <a:t>Regresyon Nedir?</a:t>
            </a:r>
            <a:br>
              <a:rPr lang="tr-TR" sz="5400" dirty="0">
                <a:solidFill>
                  <a:schemeClr val="bg1"/>
                </a:solidFill>
                <a:latin typeface="Century Gothic" panose="020B0502020202020204" pitchFamily="34" charset="0"/>
              </a:rPr>
            </a:br>
            <a:endParaRPr lang="tr-TR" sz="5400" dirty="0">
              <a:solidFill>
                <a:schemeClr val="bg1"/>
              </a:solidFill>
              <a:latin typeface="Century Gothic" panose="020B0502020202020204" pitchFamily="34" charset="0"/>
            </a:endParaRPr>
          </a:p>
        </p:txBody>
      </p:sp>
      <p:sp>
        <p:nvSpPr>
          <p:cNvPr id="13" name="Freeform: Shape 12">
            <a:extLst>
              <a:ext uri="{FF2B5EF4-FFF2-40B4-BE49-F238E27FC236}">
                <a16:creationId xmlns:a16="http://schemas.microsoft.com/office/drawing/2014/main" id="{79D730AC-06E5-4840-86DF-F67855B1D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Borsa rakamları">
            <a:extLst>
              <a:ext uri="{FF2B5EF4-FFF2-40B4-BE49-F238E27FC236}">
                <a16:creationId xmlns:a16="http://schemas.microsoft.com/office/drawing/2014/main" id="{CC6C9D7C-B491-BEA6-0EFD-0382BA6E899C}"/>
              </a:ext>
            </a:extLst>
          </p:cNvPr>
          <p:cNvPicPr>
            <a:picLocks noChangeAspect="1"/>
          </p:cNvPicPr>
          <p:nvPr/>
        </p:nvPicPr>
        <p:blipFill rotWithShape="1">
          <a:blip r:embed="rId2"/>
          <a:srcRect l="23423" r="25161" b="-1"/>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139033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pic>
        <p:nvPicPr>
          <p:cNvPr id="5" name="Picture 4" descr="Renkli grafikler ve grafikler">
            <a:extLst>
              <a:ext uri="{FF2B5EF4-FFF2-40B4-BE49-F238E27FC236}">
                <a16:creationId xmlns:a16="http://schemas.microsoft.com/office/drawing/2014/main" id="{921B83DA-BFB4-14BF-0008-342804F65D84}"/>
              </a:ext>
            </a:extLst>
          </p:cNvPr>
          <p:cNvPicPr>
            <a:picLocks noChangeAspect="1"/>
          </p:cNvPicPr>
          <p:nvPr/>
        </p:nvPicPr>
        <p:blipFill rotWithShape="1">
          <a:blip r:embed="rId2"/>
          <a:srcRect l="34682" r="30475"/>
          <a:stretch/>
        </p:blipFill>
        <p:spPr>
          <a:xfrm>
            <a:off x="688434" y="-9525"/>
            <a:ext cx="3584766" cy="6867525"/>
          </a:xfrm>
          <a:prstGeom prst="rect">
            <a:avLst/>
          </a:prstGeom>
        </p:spPr>
      </p:pic>
      <p:sp>
        <p:nvSpPr>
          <p:cNvPr id="8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8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10" name="İçerik Yer Tutucusu 2">
            <a:extLst>
              <a:ext uri="{FF2B5EF4-FFF2-40B4-BE49-F238E27FC236}">
                <a16:creationId xmlns:a16="http://schemas.microsoft.com/office/drawing/2014/main" id="{12C0A66F-CCAA-D62A-D190-3E7706834B52}"/>
              </a:ext>
            </a:extLst>
          </p:cNvPr>
          <p:cNvSpPr>
            <a:spLocks noGrp="1"/>
          </p:cNvSpPr>
          <p:nvPr>
            <p:ph idx="1"/>
          </p:nvPr>
        </p:nvSpPr>
        <p:spPr>
          <a:xfrm>
            <a:off x="4961633" y="1501837"/>
            <a:ext cx="6614814" cy="3844800"/>
          </a:xfrm>
        </p:spPr>
        <p:txBody>
          <a:bodyPr>
            <a:normAutofit/>
          </a:bodyPr>
          <a:lstStyle/>
          <a:p>
            <a:endParaRPr lang="tr-TR" sz="1900" dirty="0">
              <a:solidFill>
                <a:schemeClr val="tx1">
                  <a:alpha val="60000"/>
                </a:schemeClr>
              </a:solidFill>
            </a:endParaRPr>
          </a:p>
          <a:p>
            <a:r>
              <a:rPr lang="tr-TR" sz="1600" dirty="0">
                <a:solidFill>
                  <a:schemeClr val="tx1">
                    <a:alpha val="60000"/>
                  </a:schemeClr>
                </a:solidFill>
                <a:latin typeface="Century Gothic" panose="020B0502020202020204" pitchFamily="34" charset="0"/>
              </a:rPr>
              <a:t>Regresyon, bir bağımlı değişken (genellikle Y ile gösterilir) ve diğer bağımsız değişkenler arasındaki ilişkinin gücünü ve karakterini belirlemeye çalışan finans, yatırım, makine öğrenmesi ve diğer disiplinlerde kullanılan istatistiksel bir yöntemdir.</a:t>
            </a:r>
          </a:p>
          <a:p>
            <a:endParaRPr lang="tr-TR" sz="1600" dirty="0">
              <a:solidFill>
                <a:schemeClr val="tx1">
                  <a:alpha val="60000"/>
                </a:schemeClr>
              </a:solidFill>
              <a:latin typeface="Century Gothic" panose="020B0502020202020204" pitchFamily="34" charset="0"/>
            </a:endParaRPr>
          </a:p>
          <a:p>
            <a:r>
              <a:rPr lang="tr-TR" sz="1600" b="1" dirty="0">
                <a:solidFill>
                  <a:schemeClr val="tx1">
                    <a:alpha val="60000"/>
                  </a:schemeClr>
                </a:solidFill>
                <a:latin typeface="Century Gothic" panose="020B0502020202020204" pitchFamily="34" charset="0"/>
              </a:rPr>
              <a:t>Bağımlı Değişken: </a:t>
            </a:r>
            <a:r>
              <a:rPr lang="tr-TR" sz="1600" dirty="0">
                <a:solidFill>
                  <a:schemeClr val="tx1">
                    <a:alpha val="60000"/>
                  </a:schemeClr>
                </a:solidFill>
                <a:latin typeface="Century Gothic" panose="020B0502020202020204" pitchFamily="34" charset="0"/>
              </a:rPr>
              <a:t>Anlamaya veya tahmin etmeye çalıştığımız değişkendir. </a:t>
            </a:r>
          </a:p>
          <a:p>
            <a:r>
              <a:rPr lang="tr-TR" sz="1600" b="1" dirty="0">
                <a:solidFill>
                  <a:schemeClr val="tx1">
                    <a:alpha val="60000"/>
                  </a:schemeClr>
                </a:solidFill>
                <a:latin typeface="Century Gothic" panose="020B0502020202020204" pitchFamily="34" charset="0"/>
              </a:rPr>
              <a:t>Bağımsız Değişken: </a:t>
            </a:r>
            <a:r>
              <a:rPr lang="tr-TR" sz="1600" dirty="0">
                <a:solidFill>
                  <a:schemeClr val="tx1">
                    <a:alpha val="60000"/>
                  </a:schemeClr>
                </a:solidFill>
                <a:latin typeface="Century Gothic" panose="020B0502020202020204" pitchFamily="34" charset="0"/>
              </a:rPr>
              <a:t>Analizi veya hedef değişkeni etkileyen ve değişkenlerin hedef değişkenle ilişkisi hakkında bize bilgi veren faktörlerdir.</a:t>
            </a:r>
          </a:p>
          <a:p>
            <a:endParaRPr lang="tr-TR" sz="1900" dirty="0">
              <a:solidFill>
                <a:schemeClr val="tx1">
                  <a:alpha val="60000"/>
                </a:schemeClr>
              </a:solidFill>
            </a:endParaRPr>
          </a:p>
        </p:txBody>
      </p:sp>
    </p:spTree>
    <p:extLst>
      <p:ext uri="{BB962C8B-B14F-4D97-AF65-F5344CB8AC3E}">
        <p14:creationId xmlns:p14="http://schemas.microsoft.com/office/powerpoint/2010/main" val="311382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1795685-3D2C-47A6-A9A8-3BAE022C3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Resim 4">
            <a:extLst>
              <a:ext uri="{FF2B5EF4-FFF2-40B4-BE49-F238E27FC236}">
                <a16:creationId xmlns:a16="http://schemas.microsoft.com/office/drawing/2014/main" id="{9883524C-BCC4-2E70-582F-19020A5E9645}"/>
              </a:ext>
            </a:extLst>
          </p:cNvPr>
          <p:cNvPicPr>
            <a:picLocks noChangeAspect="1"/>
          </p:cNvPicPr>
          <p:nvPr/>
        </p:nvPicPr>
        <p:blipFill rotWithShape="1">
          <a:blip r:embed="rId2">
            <a:extLst>
              <a:ext uri="{28A0092B-C50C-407E-A947-70E740481C1C}">
                <a14:useLocalDpi xmlns:a14="http://schemas.microsoft.com/office/drawing/2010/main" val="0"/>
              </a:ext>
            </a:extLst>
          </a:blip>
          <a:srcRect t="13858" b="2292"/>
          <a:stretch/>
        </p:blipFill>
        <p:spPr>
          <a:xfrm>
            <a:off x="643426" y="10"/>
            <a:ext cx="10905149" cy="6857990"/>
          </a:xfrm>
          <a:prstGeom prst="rect">
            <a:avLst/>
          </a:prstGeom>
        </p:spPr>
      </p:pic>
      <p:sp>
        <p:nvSpPr>
          <p:cNvPr id="43" name="Freeform 6">
            <a:extLst>
              <a:ext uri="{FF2B5EF4-FFF2-40B4-BE49-F238E27FC236}">
                <a16:creationId xmlns:a16="http://schemas.microsoft.com/office/drawing/2014/main" id="{74E5C9C3-37C9-425E-A935-0CE649921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45" name="Freeform 6">
            <a:extLst>
              <a:ext uri="{FF2B5EF4-FFF2-40B4-BE49-F238E27FC236}">
                <a16:creationId xmlns:a16="http://schemas.microsoft.com/office/drawing/2014/main" id="{2526C943-4313-4653-93E0-80AA1FD61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40000"/>
            </a:schemeClr>
          </a:solidFill>
          <a:ln w="0">
            <a:noFill/>
            <a:prstDash val="solid"/>
            <a:round/>
            <a:headEnd/>
            <a:tailEnd/>
          </a:ln>
        </p:spPr>
      </p:sp>
      <p:sp>
        <p:nvSpPr>
          <p:cNvPr id="47" name="Freeform 6">
            <a:extLst>
              <a:ext uri="{FF2B5EF4-FFF2-40B4-BE49-F238E27FC236}">
                <a16:creationId xmlns:a16="http://schemas.microsoft.com/office/drawing/2014/main" id="{15BDA691-46A7-4C7D-9398-AEAD6CEA7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1130617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49" name="Freeform 6">
            <a:extLst>
              <a:ext uri="{FF2B5EF4-FFF2-40B4-BE49-F238E27FC236}">
                <a16:creationId xmlns:a16="http://schemas.microsoft.com/office/drawing/2014/main" id="{CD5DAA0A-0AC7-40DE-96E8-1DE5C6B0F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1130617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40000"/>
            </a:schemeClr>
          </a:solidFill>
          <a:ln w="0">
            <a:noFill/>
            <a:prstDash val="solid"/>
            <a:round/>
            <a:headEnd/>
            <a:tailEnd/>
          </a:ln>
        </p:spPr>
      </p:sp>
    </p:spTree>
    <p:extLst>
      <p:ext uri="{BB962C8B-B14F-4D97-AF65-F5344CB8AC3E}">
        <p14:creationId xmlns:p14="http://schemas.microsoft.com/office/powerpoint/2010/main" val="400158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D01B75B7-890C-13B0-9671-876DF574EEE9}"/>
              </a:ext>
            </a:extLst>
          </p:cNvPr>
          <p:cNvSpPr>
            <a:spLocks noGrp="1"/>
          </p:cNvSpPr>
          <p:nvPr>
            <p:ph idx="1"/>
          </p:nvPr>
        </p:nvSpPr>
        <p:spPr>
          <a:xfrm>
            <a:off x="6678660" y="2252916"/>
            <a:ext cx="3384000" cy="2352168"/>
          </a:xfrm>
        </p:spPr>
        <p:txBody>
          <a:bodyPr>
            <a:normAutofit/>
          </a:bodyPr>
          <a:lstStyle/>
          <a:p>
            <a:r>
              <a:rPr lang="tr-TR" sz="1600" dirty="0">
                <a:solidFill>
                  <a:srgbClr val="080E19"/>
                </a:solidFill>
                <a:latin typeface="Century Gothic" panose="020B0502020202020204" pitchFamily="34" charset="0"/>
              </a:rPr>
              <a:t>Makine öğrenmesinde regresyon ise kısaca makinenin veri setini ezberlememesi için oluşturulan algoritmadır. İstenen sonuç makinenin ezberlemesi değil “öğrenmesi” yani tutarlı tahmin yeteneğine sahip olmasıdır.</a:t>
            </a:r>
          </a:p>
          <a:p>
            <a:endParaRPr lang="tr-TR" sz="1400" dirty="0">
              <a:solidFill>
                <a:schemeClr val="tx1">
                  <a:alpha val="60000"/>
                </a:schemeClr>
              </a:solidFill>
            </a:endParaRPr>
          </a:p>
        </p:txBody>
      </p:sp>
      <p:sp>
        <p:nvSpPr>
          <p:cNvPr id="2" name="Başlık 1">
            <a:extLst>
              <a:ext uri="{FF2B5EF4-FFF2-40B4-BE49-F238E27FC236}">
                <a16:creationId xmlns:a16="http://schemas.microsoft.com/office/drawing/2014/main" id="{5022F3C1-4596-E60E-E371-5106958DD057}"/>
              </a:ext>
            </a:extLst>
          </p:cNvPr>
          <p:cNvSpPr>
            <a:spLocks noGrp="1"/>
          </p:cNvSpPr>
          <p:nvPr>
            <p:ph type="title"/>
          </p:nvPr>
        </p:nvSpPr>
        <p:spPr>
          <a:xfrm>
            <a:off x="1020642" y="619125"/>
            <a:ext cx="2652413" cy="5619749"/>
          </a:xfrm>
        </p:spPr>
        <p:txBody>
          <a:bodyPr anchor="ctr">
            <a:normAutofit/>
          </a:bodyPr>
          <a:lstStyle/>
          <a:p>
            <a:r>
              <a:rPr lang="tr-TR" sz="2400" dirty="0">
                <a:solidFill>
                  <a:schemeClr val="bg1"/>
                </a:solidFill>
                <a:latin typeface="Century Gothic" panose="020B0502020202020204" pitchFamily="34" charset="0"/>
              </a:rPr>
              <a:t>Makine Öğrenmesinde Regresyon</a:t>
            </a:r>
          </a:p>
        </p:txBody>
      </p:sp>
    </p:spTree>
    <p:extLst>
      <p:ext uri="{BB962C8B-B14F-4D97-AF65-F5344CB8AC3E}">
        <p14:creationId xmlns:p14="http://schemas.microsoft.com/office/powerpoint/2010/main" val="261738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D01B75B7-890C-13B0-9671-876DF574EEE9}"/>
              </a:ext>
            </a:extLst>
          </p:cNvPr>
          <p:cNvSpPr>
            <a:spLocks noGrp="1"/>
          </p:cNvSpPr>
          <p:nvPr>
            <p:ph idx="1"/>
          </p:nvPr>
        </p:nvSpPr>
        <p:spPr>
          <a:xfrm>
            <a:off x="6459204" y="1387728"/>
            <a:ext cx="3384000" cy="4576320"/>
          </a:xfrm>
        </p:spPr>
        <p:txBody>
          <a:bodyPr>
            <a:normAutofit/>
          </a:bodyPr>
          <a:lstStyle/>
          <a:p>
            <a:r>
              <a:rPr lang="tr-TR" sz="1600" dirty="0">
                <a:solidFill>
                  <a:srgbClr val="080E19"/>
                </a:solidFill>
                <a:latin typeface="Century Gothic" panose="020B0502020202020204" pitchFamily="34" charset="0"/>
              </a:rPr>
              <a:t>Yöntem olarak bir eğitim kümesi ve eğitim kümesinden makine öğrenmesi metotları ile bir model elde edilip bu model üzerinden yeni gelen veriler tahmin edilmeye çalışılır. Regresyon yönteminde tahmin sonucu kategorik değil nümerik bir değer olmalıdır. Örneğin: </a:t>
            </a:r>
          </a:p>
          <a:p>
            <a:r>
              <a:rPr lang="tr-TR" sz="1600" b="1" dirty="0">
                <a:solidFill>
                  <a:srgbClr val="080E19"/>
                </a:solidFill>
                <a:latin typeface="Century Gothic" panose="020B0502020202020204" pitchFamily="34" charset="0"/>
              </a:rPr>
              <a:t>Kategorik tahmin sonucu: </a:t>
            </a:r>
            <a:r>
              <a:rPr lang="tr-TR" sz="1600" dirty="0">
                <a:solidFill>
                  <a:srgbClr val="080E19"/>
                </a:solidFill>
                <a:latin typeface="Century Gothic" panose="020B0502020202020204" pitchFamily="34" charset="0"/>
              </a:rPr>
              <a:t>Hava çok soğuk, hava soğuk, hava ılık, hava sıcak, hava çok sıcak gibi. </a:t>
            </a:r>
          </a:p>
          <a:p>
            <a:r>
              <a:rPr lang="tr-TR" sz="1600" b="1" dirty="0">
                <a:solidFill>
                  <a:srgbClr val="080E19"/>
                </a:solidFill>
                <a:latin typeface="Century Gothic" panose="020B0502020202020204" pitchFamily="34" charset="0"/>
              </a:rPr>
              <a:t>Nümerik tahmin sonucu: </a:t>
            </a:r>
            <a:r>
              <a:rPr lang="tr-TR" sz="1600" dirty="0">
                <a:solidFill>
                  <a:srgbClr val="080E19"/>
                </a:solidFill>
                <a:latin typeface="Century Gothic" panose="020B0502020202020204" pitchFamily="34" charset="0"/>
              </a:rPr>
              <a:t>Hava -10 derece, 0 derece, 10.01 derece, 30.02 derece gibi sayısal değerlerdir.</a:t>
            </a:r>
          </a:p>
          <a:p>
            <a:endParaRPr lang="tr-TR" sz="1400" dirty="0">
              <a:solidFill>
                <a:schemeClr val="tx1">
                  <a:alpha val="60000"/>
                </a:schemeClr>
              </a:solidFill>
            </a:endParaRPr>
          </a:p>
        </p:txBody>
      </p:sp>
      <p:sp>
        <p:nvSpPr>
          <p:cNvPr id="2" name="Başlık 1">
            <a:extLst>
              <a:ext uri="{FF2B5EF4-FFF2-40B4-BE49-F238E27FC236}">
                <a16:creationId xmlns:a16="http://schemas.microsoft.com/office/drawing/2014/main" id="{69B246E7-3184-C964-C539-17513F32B8C8}"/>
              </a:ext>
            </a:extLst>
          </p:cNvPr>
          <p:cNvSpPr>
            <a:spLocks noGrp="1"/>
          </p:cNvSpPr>
          <p:nvPr>
            <p:ph type="title"/>
          </p:nvPr>
        </p:nvSpPr>
        <p:spPr>
          <a:xfrm>
            <a:off x="1020642" y="619125"/>
            <a:ext cx="2652413" cy="5619749"/>
          </a:xfrm>
        </p:spPr>
        <p:txBody>
          <a:bodyPr anchor="ctr">
            <a:normAutofit/>
          </a:bodyPr>
          <a:lstStyle/>
          <a:p>
            <a:r>
              <a:rPr lang="tr-TR" sz="2400" dirty="0">
                <a:solidFill>
                  <a:schemeClr val="bg1"/>
                </a:solidFill>
                <a:latin typeface="Century Gothic" panose="020B0502020202020204" pitchFamily="34" charset="0"/>
              </a:rPr>
              <a:t>Makine Öğrenmesinde Regresyon</a:t>
            </a:r>
          </a:p>
        </p:txBody>
      </p:sp>
    </p:spTree>
    <p:extLst>
      <p:ext uri="{BB962C8B-B14F-4D97-AF65-F5344CB8AC3E}">
        <p14:creationId xmlns:p14="http://schemas.microsoft.com/office/powerpoint/2010/main" val="348367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99937936-C1DE-46ED-5CC9-839BB56BB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20834"/>
            <a:ext cx="10905066" cy="5016331"/>
          </a:xfrm>
          <a:prstGeom prst="rect">
            <a:avLst/>
          </a:prstGeom>
        </p:spPr>
      </p:pic>
    </p:spTree>
    <p:extLst>
      <p:ext uri="{BB962C8B-B14F-4D97-AF65-F5344CB8AC3E}">
        <p14:creationId xmlns:p14="http://schemas.microsoft.com/office/powerpoint/2010/main" val="324569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3" name="Freeform: Shape 2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Metin kutusu 6">
            <a:extLst>
              <a:ext uri="{FF2B5EF4-FFF2-40B4-BE49-F238E27FC236}">
                <a16:creationId xmlns:a16="http://schemas.microsoft.com/office/drawing/2014/main" id="{E4294ECC-F664-5ECB-F887-858CFA003AF2}"/>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Bef>
                <a:spcPts val="930"/>
              </a:spcBef>
              <a:buFont typeface="Arial" panose="020B0604020202020204" pitchFamily="34" charset="0"/>
              <a:buChar char="•"/>
            </a:pPr>
            <a:r>
              <a:rPr lang="en-US" sz="1600" spc="150" dirty="0">
                <a:solidFill>
                  <a:srgbClr val="FFFFFF"/>
                </a:solidFill>
                <a:latin typeface="Century Gothic" panose="020B0502020202020204" pitchFamily="34" charset="0"/>
              </a:rPr>
              <a:t>Uygun olmayan regresyon yöntemlerinin kullanılması hatalı ve yanıltıcı sonuçların elde edilmesine neden olabilmektedir. Regresyon analizinde incelenen değişkenler sürekli ya da kesikli yapıda olabilmektedir ve bu veri yapısına bağlı olarak farklı regresyon modelleri kullanılabilmektedir (Özarıcı, 1996).</a:t>
            </a:r>
          </a:p>
        </p:txBody>
      </p:sp>
      <p:pic>
        <p:nvPicPr>
          <p:cNvPr id="5" name="İçerik Yer Tutucusu 4">
            <a:extLst>
              <a:ext uri="{FF2B5EF4-FFF2-40B4-BE49-F238E27FC236}">
                <a16:creationId xmlns:a16="http://schemas.microsoft.com/office/drawing/2014/main" id="{F836B3DC-A9E7-46FB-8F05-CD91CF7625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1053" y="1496943"/>
            <a:ext cx="6014185" cy="3864114"/>
          </a:xfrm>
          <a:prstGeom prst="rect">
            <a:avLst/>
          </a:prstGeom>
        </p:spPr>
      </p:pic>
    </p:spTree>
    <p:extLst>
      <p:ext uri="{BB962C8B-B14F-4D97-AF65-F5344CB8AC3E}">
        <p14:creationId xmlns:p14="http://schemas.microsoft.com/office/powerpoint/2010/main" val="51863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sp>
        <p:nvSpPr>
          <p:cNvPr id="2" name="Başlık 1">
            <a:extLst>
              <a:ext uri="{FF2B5EF4-FFF2-40B4-BE49-F238E27FC236}">
                <a16:creationId xmlns:a16="http://schemas.microsoft.com/office/drawing/2014/main" id="{69120217-9EC3-80C8-4C12-65C065A0240C}"/>
              </a:ext>
            </a:extLst>
          </p:cNvPr>
          <p:cNvSpPr>
            <a:spLocks noGrp="1"/>
          </p:cNvSpPr>
          <p:nvPr>
            <p:ph type="title"/>
          </p:nvPr>
        </p:nvSpPr>
        <p:spPr>
          <a:xfrm>
            <a:off x="4916251" y="662400"/>
            <a:ext cx="6074837" cy="809784"/>
          </a:xfrm>
        </p:spPr>
        <p:txBody>
          <a:bodyPr anchor="t">
            <a:noAutofit/>
          </a:bodyPr>
          <a:lstStyle/>
          <a:p>
            <a:r>
              <a:rPr lang="tr-TR" dirty="0">
                <a:latin typeface="Century Gothic" panose="020B0502020202020204" pitchFamily="34" charset="0"/>
              </a:rPr>
              <a:t>REGRESYON ÇEŞİTLERİ</a:t>
            </a:r>
          </a:p>
        </p:txBody>
      </p:sp>
      <p:pic>
        <p:nvPicPr>
          <p:cNvPr id="47" name="Picture 30" descr="Bir sakus formülü">
            <a:extLst>
              <a:ext uri="{FF2B5EF4-FFF2-40B4-BE49-F238E27FC236}">
                <a16:creationId xmlns:a16="http://schemas.microsoft.com/office/drawing/2014/main" id="{D3B50F43-8678-8816-7F2B-99ED38F5396B}"/>
              </a:ext>
            </a:extLst>
          </p:cNvPr>
          <p:cNvPicPr>
            <a:picLocks noChangeAspect="1"/>
          </p:cNvPicPr>
          <p:nvPr/>
        </p:nvPicPr>
        <p:blipFill rotWithShape="1">
          <a:blip r:embed="rId2"/>
          <a:srcRect l="28932" r="36225"/>
          <a:stretch/>
        </p:blipFill>
        <p:spPr>
          <a:xfrm>
            <a:off x="688434" y="-9525"/>
            <a:ext cx="3584766" cy="6867525"/>
          </a:xfrm>
          <a:prstGeom prst="rect">
            <a:avLst/>
          </a:prstGeom>
        </p:spPr>
      </p:pic>
      <p:sp>
        <p:nvSpPr>
          <p:cNvPr id="54"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56"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 name="İçerik Yer Tutucusu 2">
            <a:extLst>
              <a:ext uri="{FF2B5EF4-FFF2-40B4-BE49-F238E27FC236}">
                <a16:creationId xmlns:a16="http://schemas.microsoft.com/office/drawing/2014/main" id="{FA00C17F-1640-F9EF-C323-6C60F8A2104E}"/>
              </a:ext>
            </a:extLst>
          </p:cNvPr>
          <p:cNvSpPr>
            <a:spLocks noGrp="1"/>
          </p:cNvSpPr>
          <p:nvPr>
            <p:ph idx="1"/>
          </p:nvPr>
        </p:nvSpPr>
        <p:spPr>
          <a:xfrm>
            <a:off x="4961633" y="2893885"/>
            <a:ext cx="6614814" cy="1060704"/>
          </a:xfrm>
        </p:spPr>
        <p:txBody>
          <a:bodyPr>
            <a:normAutofit/>
          </a:bodyPr>
          <a:lstStyle/>
          <a:p>
            <a:pPr marL="0" indent="0">
              <a:buNone/>
            </a:pPr>
            <a:r>
              <a:rPr lang="tr-TR" sz="1600" b="1" dirty="0">
                <a:solidFill>
                  <a:srgbClr val="080E19"/>
                </a:solidFill>
                <a:latin typeface="Century Gothic" panose="020B0502020202020204" pitchFamily="34" charset="0"/>
              </a:rPr>
              <a:t>Doğrusal Regresyon: </a:t>
            </a:r>
            <a:r>
              <a:rPr lang="tr-TR" sz="1600" dirty="0">
                <a:solidFill>
                  <a:srgbClr val="080E19"/>
                </a:solidFill>
                <a:latin typeface="Century Gothic" panose="020B0502020202020204" pitchFamily="34" charset="0"/>
              </a:rPr>
              <a:t>Doğrusal regresyon, iki değişken arasındaki doğrusal ilişkinin bir doğru denklemi olarak tanımlanıp, değişkenin değerlerinden biri bilindiğinde diğeri hakkında tahmin yapılmasını sağlar.</a:t>
            </a:r>
          </a:p>
          <a:p>
            <a:endParaRPr lang="tr-TR" sz="2000" dirty="0">
              <a:solidFill>
                <a:schemeClr val="tx1">
                  <a:alpha val="60000"/>
                </a:schemeClr>
              </a:solidFill>
            </a:endParaRPr>
          </a:p>
        </p:txBody>
      </p:sp>
    </p:spTree>
    <p:extLst>
      <p:ext uri="{BB962C8B-B14F-4D97-AF65-F5344CB8AC3E}">
        <p14:creationId xmlns:p14="http://schemas.microsoft.com/office/powerpoint/2010/main" val="1701134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İçerik Yer Tutucusu 2">
            <a:extLst>
              <a:ext uri="{FF2B5EF4-FFF2-40B4-BE49-F238E27FC236}">
                <a16:creationId xmlns:a16="http://schemas.microsoft.com/office/drawing/2014/main" id="{094A846F-750F-AECC-303C-7DACCBAC156F}"/>
              </a:ext>
            </a:extLst>
          </p:cNvPr>
          <p:cNvSpPr txBox="1">
            <a:spLocks/>
          </p:cNvSpPr>
          <p:nvPr/>
        </p:nvSpPr>
        <p:spPr>
          <a:xfrm>
            <a:off x="4838076" y="619125"/>
            <a:ext cx="6508987" cy="56197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1600" dirty="0">
                <a:solidFill>
                  <a:srgbClr val="080E19"/>
                </a:solidFill>
                <a:latin typeface="Century Gothic" panose="020B0502020202020204" pitchFamily="34" charset="0"/>
              </a:rPr>
              <a:t>İş arkadaşlarınızın daha önce zaten anladıklarını görmüş ve düşünmüş olabilecekleri kalıpları ve ilişkileri ortaya çıkararak daha iyi iç görüler sağlamak için de doğrusal regresyondan yararlanabilirsiniz. Örneğin, satış ve satın alma verilerini analiz etmek, belirli günlerdeki ya da belirli saatlerdeki belirli satın alma kalıplarını ortaya çıkarmanıza yardımcı olabilir. Regresyon analizinden toplanan iç görüler, iş liderlerinin şirketlerinin ürünlerinin yüksek talep göreceği zamanları tahmin etmelerine yardımcı olabilir.</a:t>
            </a:r>
          </a:p>
          <a:p>
            <a:endParaRPr lang="tr-TR" sz="2000" dirty="0">
              <a:solidFill>
                <a:schemeClr val="tx1">
                  <a:alpha val="60000"/>
                </a:schemeClr>
              </a:solidFill>
            </a:endParaRPr>
          </a:p>
        </p:txBody>
      </p:sp>
      <p:sp>
        <p:nvSpPr>
          <p:cNvPr id="9" name="Başlık 1">
            <a:extLst>
              <a:ext uri="{FF2B5EF4-FFF2-40B4-BE49-F238E27FC236}">
                <a16:creationId xmlns:a16="http://schemas.microsoft.com/office/drawing/2014/main" id="{C8C46146-7804-60DD-9892-C5CB2EA9BA71}"/>
              </a:ext>
            </a:extLst>
          </p:cNvPr>
          <p:cNvSpPr txBox="1">
            <a:spLocks/>
          </p:cNvSpPr>
          <p:nvPr/>
        </p:nvSpPr>
        <p:spPr>
          <a:xfrm>
            <a:off x="1020642" y="619125"/>
            <a:ext cx="2652413" cy="56197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2400" dirty="0">
                <a:solidFill>
                  <a:schemeClr val="bg1"/>
                </a:solidFill>
                <a:latin typeface="Century Gothic" panose="020B0502020202020204" pitchFamily="34" charset="0"/>
              </a:rPr>
              <a:t>Doğrusal Regresyon Örneği</a:t>
            </a:r>
          </a:p>
        </p:txBody>
      </p:sp>
    </p:spTree>
    <p:extLst>
      <p:ext uri="{BB962C8B-B14F-4D97-AF65-F5344CB8AC3E}">
        <p14:creationId xmlns:p14="http://schemas.microsoft.com/office/powerpoint/2010/main" val="3594463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63" name="Freeform: Shape 6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İçerik Yer Tutucusu 2">
            <a:extLst>
              <a:ext uri="{FF2B5EF4-FFF2-40B4-BE49-F238E27FC236}">
                <a16:creationId xmlns:a16="http://schemas.microsoft.com/office/drawing/2014/main" id="{5844E618-3C4C-FCC1-C054-AF7EC395E933}"/>
              </a:ext>
            </a:extLst>
          </p:cNvPr>
          <p:cNvSpPr>
            <a:spLocks noGrp="1"/>
          </p:cNvSpPr>
          <p:nvPr>
            <p:ph idx="1"/>
          </p:nvPr>
        </p:nvSpPr>
        <p:spPr>
          <a:xfrm>
            <a:off x="727038" y="1506599"/>
            <a:ext cx="3384000" cy="3844800"/>
          </a:xfrm>
        </p:spPr>
        <p:txBody>
          <a:bodyPr>
            <a:normAutofit/>
          </a:bodyPr>
          <a:lstStyle/>
          <a:p>
            <a:r>
              <a:rPr lang="tr-TR" sz="1600" dirty="0">
                <a:solidFill>
                  <a:srgbClr val="FFFFFF"/>
                </a:solidFill>
                <a:latin typeface="Century Gothic" panose="020B0502020202020204" pitchFamily="34" charset="0"/>
              </a:rPr>
              <a:t>Doğrusal regresyon, basit doğrusal regresyon ve çoklu doğrusal regresyon olarak iki başlık altında incelenir.</a:t>
            </a:r>
          </a:p>
          <a:p>
            <a:r>
              <a:rPr lang="tr-TR" sz="1600" b="1" dirty="0">
                <a:solidFill>
                  <a:srgbClr val="FFFFFF"/>
                </a:solidFill>
                <a:latin typeface="Century Gothic" panose="020B0502020202020204" pitchFamily="34" charset="0"/>
              </a:rPr>
              <a:t>Basit doğrusal regresyon</a:t>
            </a:r>
            <a:r>
              <a:rPr lang="tr-TR" sz="1600" dirty="0">
                <a:solidFill>
                  <a:srgbClr val="FFFFFF"/>
                </a:solidFill>
                <a:latin typeface="Century Gothic" panose="020B0502020202020204" pitchFamily="34" charset="0"/>
              </a:rPr>
              <a:t>, yanıt değişkeni ile tek bir açıklayıcı değişken arasındaki doğrusal ilişkiyi açıklar. Eğer tek bir yanıt değişkeni ve birden fazla açıklayıcı değişken arasındaki doğrusal veya eğrisel bir ilişki tanımlanmak istenirse, ilişki </a:t>
            </a:r>
            <a:r>
              <a:rPr lang="tr-TR" sz="1600" b="1" dirty="0">
                <a:solidFill>
                  <a:srgbClr val="FFFFFF"/>
                </a:solidFill>
                <a:latin typeface="Century Gothic" panose="020B0502020202020204" pitchFamily="34" charset="0"/>
              </a:rPr>
              <a:t>çoklu doğrusal regresyon</a:t>
            </a:r>
            <a:r>
              <a:rPr lang="tr-TR" sz="1600" dirty="0">
                <a:solidFill>
                  <a:srgbClr val="FFFFFF"/>
                </a:solidFill>
                <a:latin typeface="Century Gothic" panose="020B0502020202020204" pitchFamily="34" charset="0"/>
              </a:rPr>
              <a:t> ile incelenir (Okur, 2009; Weisberg, 2005).</a:t>
            </a:r>
          </a:p>
          <a:p>
            <a:endParaRPr lang="tr-TR" sz="1700" dirty="0">
              <a:solidFill>
                <a:schemeClr val="bg1">
                  <a:alpha val="60000"/>
                </a:schemeClr>
              </a:solidFill>
            </a:endParaRPr>
          </a:p>
        </p:txBody>
      </p:sp>
      <p:pic>
        <p:nvPicPr>
          <p:cNvPr id="5" name="Resim 4" descr="metin içeren bir resim&#10;&#10;Açıklama otomatik olarak oluşturuldu">
            <a:extLst>
              <a:ext uri="{FF2B5EF4-FFF2-40B4-BE49-F238E27FC236}">
                <a16:creationId xmlns:a16="http://schemas.microsoft.com/office/drawing/2014/main" id="{F77DE949-9E4A-21D1-68D5-408DF5CC1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795924"/>
            <a:ext cx="6014185" cy="5266151"/>
          </a:xfrm>
          <a:prstGeom prst="rect">
            <a:avLst/>
          </a:prstGeom>
        </p:spPr>
      </p:pic>
    </p:spTree>
    <p:extLst>
      <p:ext uri="{BB962C8B-B14F-4D97-AF65-F5344CB8AC3E}">
        <p14:creationId xmlns:p14="http://schemas.microsoft.com/office/powerpoint/2010/main" val="46214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95000"/>
          </a:schemeClr>
        </a:solidFill>
        <a:effectLst/>
      </p:bgPr>
    </p:bg>
    <p:spTree>
      <p:nvGrpSpPr>
        <p:cNvPr id="1" name=""/>
        <p:cNvGrpSpPr/>
        <p:nvPr/>
      </p:nvGrpSpPr>
      <p:grpSpPr>
        <a:xfrm>
          <a:off x="0" y="0"/>
          <a:ext cx="0" cy="0"/>
          <a:chOff x="0" y="0"/>
          <a:chExt cx="0" cy="0"/>
        </a:xfrm>
      </p:grpSpPr>
      <p:graphicFrame>
        <p:nvGraphicFramePr>
          <p:cNvPr id="11" name="İçerik Yer Tutucusu 10">
            <a:extLst>
              <a:ext uri="{FF2B5EF4-FFF2-40B4-BE49-F238E27FC236}">
                <a16:creationId xmlns:a16="http://schemas.microsoft.com/office/drawing/2014/main" id="{13048BFA-DFE8-AD9F-745E-C02DA67BCCEB}"/>
              </a:ext>
            </a:extLst>
          </p:cNvPr>
          <p:cNvGraphicFramePr>
            <a:graphicFrameLocks noGrp="1"/>
          </p:cNvGraphicFramePr>
          <p:nvPr>
            <p:ph idx="1"/>
            <p:extLst>
              <p:ext uri="{D42A27DB-BD31-4B8C-83A1-F6EECF244321}">
                <p14:modId xmlns:p14="http://schemas.microsoft.com/office/powerpoint/2010/main" val="4067313984"/>
              </p:ext>
            </p:extLst>
          </p:nvPr>
        </p:nvGraphicFramePr>
        <p:xfrm>
          <a:off x="923365" y="274087"/>
          <a:ext cx="10623176" cy="3669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Metin kutusu 11">
            <a:extLst>
              <a:ext uri="{FF2B5EF4-FFF2-40B4-BE49-F238E27FC236}">
                <a16:creationId xmlns:a16="http://schemas.microsoft.com/office/drawing/2014/main" id="{BE78A514-5D3C-5022-02E8-66FFE76154EA}"/>
              </a:ext>
            </a:extLst>
          </p:cNvPr>
          <p:cNvSpPr txBox="1"/>
          <p:nvPr/>
        </p:nvSpPr>
        <p:spPr>
          <a:xfrm>
            <a:off x="3849624" y="4183667"/>
            <a:ext cx="2129836" cy="1323439"/>
          </a:xfrm>
          <a:prstGeom prst="rect">
            <a:avLst/>
          </a:prstGeom>
          <a:noFill/>
        </p:spPr>
        <p:txBody>
          <a:bodyPr wrap="square" rtlCol="0">
            <a:spAutoFit/>
          </a:bodyPr>
          <a:lstStyle/>
          <a:p>
            <a:pPr marL="285750" indent="-285750">
              <a:buFont typeface="Arial" panose="020B0604020202020204" pitchFamily="34" charset="0"/>
              <a:buChar char="•"/>
            </a:pPr>
            <a:r>
              <a:rPr lang="tr-TR" sz="1600" dirty="0">
                <a:solidFill>
                  <a:schemeClr val="bg1"/>
                </a:solidFill>
                <a:latin typeface="Century Gothic" panose="020B0502020202020204" pitchFamily="34" charset="0"/>
              </a:rPr>
              <a:t>Regresyon</a:t>
            </a:r>
          </a:p>
          <a:p>
            <a:pPr marL="800100" lvl="1" indent="-342900">
              <a:buFont typeface="Courier New" panose="02070309020205020404" pitchFamily="49" charset="0"/>
              <a:buChar char="o"/>
            </a:pPr>
            <a:r>
              <a:rPr lang="tr-TR" sz="1600" dirty="0">
                <a:solidFill>
                  <a:schemeClr val="bg1"/>
                </a:solidFill>
                <a:latin typeface="Century Gothic" panose="020B0502020202020204" pitchFamily="34" charset="0"/>
              </a:rPr>
              <a:t>Lineer</a:t>
            </a:r>
          </a:p>
          <a:p>
            <a:pPr marL="800100" lvl="1" indent="-342900">
              <a:buFont typeface="Courier New" panose="02070309020205020404" pitchFamily="49" charset="0"/>
              <a:buChar char="o"/>
            </a:pPr>
            <a:r>
              <a:rPr lang="tr-TR" sz="1600" dirty="0">
                <a:solidFill>
                  <a:schemeClr val="bg1"/>
                </a:solidFill>
                <a:latin typeface="Century Gothic" panose="020B0502020202020204" pitchFamily="34" charset="0"/>
              </a:rPr>
              <a:t>Polinomyal</a:t>
            </a:r>
          </a:p>
          <a:p>
            <a:pPr marL="285750" indent="-285750">
              <a:buFont typeface="Arial" panose="020B0604020202020204" pitchFamily="34" charset="0"/>
              <a:buChar char="•"/>
            </a:pPr>
            <a:r>
              <a:rPr lang="tr-TR" sz="1600" dirty="0">
                <a:solidFill>
                  <a:schemeClr val="bg1"/>
                </a:solidFill>
                <a:latin typeface="Century Gothic" panose="020B0502020202020204" pitchFamily="34" charset="0"/>
              </a:rPr>
              <a:t>Karar ağaçları</a:t>
            </a:r>
          </a:p>
          <a:p>
            <a:pPr marL="285750" indent="-285750">
              <a:buFont typeface="Arial" panose="020B0604020202020204" pitchFamily="34" charset="0"/>
              <a:buChar char="•"/>
            </a:pPr>
            <a:r>
              <a:rPr lang="tr-TR" sz="1600" dirty="0">
                <a:solidFill>
                  <a:schemeClr val="bg1"/>
                </a:solidFill>
                <a:latin typeface="Century Gothic" panose="020B0502020202020204" pitchFamily="34" charset="0"/>
              </a:rPr>
              <a:t>Rastgele orman</a:t>
            </a:r>
            <a:endParaRPr lang="en-GB" sz="1600" dirty="0">
              <a:solidFill>
                <a:schemeClr val="bg1"/>
              </a:solidFill>
              <a:latin typeface="Century Gothic" panose="020B0502020202020204" pitchFamily="34" charset="0"/>
            </a:endParaRPr>
          </a:p>
        </p:txBody>
      </p:sp>
      <p:sp>
        <p:nvSpPr>
          <p:cNvPr id="13" name="Metin kutusu 12">
            <a:extLst>
              <a:ext uri="{FF2B5EF4-FFF2-40B4-BE49-F238E27FC236}">
                <a16:creationId xmlns:a16="http://schemas.microsoft.com/office/drawing/2014/main" id="{E8CCC95E-8095-C17D-A73C-5F0FCBBBE7DF}"/>
              </a:ext>
            </a:extLst>
          </p:cNvPr>
          <p:cNvSpPr txBox="1"/>
          <p:nvPr/>
        </p:nvSpPr>
        <p:spPr>
          <a:xfrm>
            <a:off x="6096000" y="4183667"/>
            <a:ext cx="3472386" cy="2062103"/>
          </a:xfrm>
          <a:prstGeom prst="rect">
            <a:avLst/>
          </a:prstGeom>
          <a:noFill/>
        </p:spPr>
        <p:txBody>
          <a:bodyPr wrap="square" rtlCol="0">
            <a:spAutoFit/>
          </a:bodyPr>
          <a:lstStyle/>
          <a:p>
            <a:r>
              <a:rPr lang="tr-TR" sz="1600" dirty="0">
                <a:solidFill>
                  <a:schemeClr val="bg1"/>
                </a:solidFill>
                <a:latin typeface="Century Gothic" panose="020B0502020202020204" pitchFamily="34" charset="0"/>
              </a:rPr>
              <a:t>Sınıflandırma</a:t>
            </a:r>
          </a:p>
          <a:p>
            <a:pPr marL="800100" lvl="1" indent="-342900">
              <a:buFont typeface="Arial" panose="020B0604020202020204" pitchFamily="34" charset="0"/>
              <a:buChar char="•"/>
            </a:pPr>
            <a:r>
              <a:rPr lang="tr-TR" sz="1600" dirty="0">
                <a:solidFill>
                  <a:schemeClr val="bg1"/>
                </a:solidFill>
                <a:latin typeface="Century Gothic" panose="020B0502020202020204" pitchFamily="34" charset="0"/>
              </a:rPr>
              <a:t>K en yakın komşu</a:t>
            </a:r>
          </a:p>
          <a:p>
            <a:pPr marL="800100" lvl="1" indent="-342900">
              <a:buFont typeface="Arial" panose="020B0604020202020204" pitchFamily="34" charset="0"/>
              <a:buChar char="•"/>
            </a:pPr>
            <a:r>
              <a:rPr lang="tr-TR" sz="1600" dirty="0">
                <a:solidFill>
                  <a:schemeClr val="bg1"/>
                </a:solidFill>
                <a:latin typeface="Century Gothic" panose="020B0502020202020204" pitchFamily="34" charset="0"/>
              </a:rPr>
              <a:t>Ağaçlar</a:t>
            </a:r>
          </a:p>
          <a:p>
            <a:pPr marL="800100" lvl="1" indent="-342900">
              <a:buFont typeface="Arial" panose="020B0604020202020204" pitchFamily="34" charset="0"/>
              <a:buChar char="•"/>
            </a:pPr>
            <a:r>
              <a:rPr lang="tr-TR" sz="1600" dirty="0">
                <a:solidFill>
                  <a:schemeClr val="bg1"/>
                </a:solidFill>
                <a:latin typeface="Century Gothic" panose="020B0502020202020204" pitchFamily="34" charset="0"/>
              </a:rPr>
              <a:t>Lojistik regresyon</a:t>
            </a:r>
          </a:p>
          <a:p>
            <a:pPr marL="800100" lvl="1" indent="-342900">
              <a:buFont typeface="Arial" panose="020B0604020202020204" pitchFamily="34" charset="0"/>
              <a:buChar char="•"/>
            </a:pPr>
            <a:r>
              <a:rPr lang="tr-TR" sz="1600" dirty="0">
                <a:solidFill>
                  <a:schemeClr val="bg1"/>
                </a:solidFill>
                <a:latin typeface="Century Gothic" panose="020B0502020202020204" pitchFamily="34" charset="0"/>
              </a:rPr>
              <a:t>Naive-bayes sınıflandırıcısı</a:t>
            </a:r>
          </a:p>
          <a:p>
            <a:pPr marL="800100" lvl="1" indent="-342900">
              <a:buFont typeface="Arial" panose="020B0604020202020204" pitchFamily="34" charset="0"/>
              <a:buChar char="•"/>
            </a:pPr>
            <a:r>
              <a:rPr lang="tr-TR" sz="1600" dirty="0">
                <a:solidFill>
                  <a:schemeClr val="bg1"/>
                </a:solidFill>
                <a:latin typeface="Century Gothic" panose="020B0502020202020204" pitchFamily="34" charset="0"/>
              </a:rPr>
              <a:t>Svm (destek vektör makinesi)</a:t>
            </a:r>
          </a:p>
        </p:txBody>
      </p:sp>
    </p:spTree>
    <p:extLst>
      <p:ext uri="{BB962C8B-B14F-4D97-AF65-F5344CB8AC3E}">
        <p14:creationId xmlns:p14="http://schemas.microsoft.com/office/powerpoint/2010/main" val="3141242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6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69" name="Freeform: Shape 6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İçerik Yer Tutucusu 8">
            <a:extLst>
              <a:ext uri="{FF2B5EF4-FFF2-40B4-BE49-F238E27FC236}">
                <a16:creationId xmlns:a16="http://schemas.microsoft.com/office/drawing/2014/main" id="{A313863D-71AF-0C19-255C-5E3708E41876}"/>
              </a:ext>
            </a:extLst>
          </p:cNvPr>
          <p:cNvSpPr>
            <a:spLocks noGrp="1"/>
          </p:cNvSpPr>
          <p:nvPr>
            <p:ph idx="1"/>
          </p:nvPr>
        </p:nvSpPr>
        <p:spPr>
          <a:xfrm>
            <a:off x="765051" y="2286000"/>
            <a:ext cx="3384000" cy="3844800"/>
          </a:xfrm>
        </p:spPr>
        <p:txBody>
          <a:bodyPr>
            <a:normAutofit/>
          </a:bodyPr>
          <a:lstStyle/>
          <a:p>
            <a:r>
              <a:rPr lang="tr-TR" sz="1600" b="1" dirty="0">
                <a:solidFill>
                  <a:srgbClr val="FFFFFF"/>
                </a:solidFill>
                <a:latin typeface="Century Gothic" panose="020B0502020202020204" pitchFamily="34" charset="0"/>
              </a:rPr>
              <a:t>2-Polinom Regresyon: </a:t>
            </a:r>
            <a:r>
              <a:rPr lang="tr-TR" sz="1600" dirty="0">
                <a:solidFill>
                  <a:srgbClr val="FFFFFF"/>
                </a:solidFill>
                <a:latin typeface="Century Gothic" panose="020B0502020202020204" pitchFamily="34" charset="0"/>
              </a:rPr>
              <a:t>Bir bağımlı ve birden fazla bağımsız değişken arasında polinomyal bir artış söz konusu ise bu algoritmayı kullanırız. Polinom Regresyon Formülü: </a:t>
            </a:r>
          </a:p>
          <a:p>
            <a:r>
              <a:rPr lang="tr-TR" sz="1600" dirty="0">
                <a:solidFill>
                  <a:srgbClr val="FFFFFF"/>
                </a:solidFill>
                <a:latin typeface="Century Gothic" panose="020B0502020202020204" pitchFamily="34" charset="0"/>
              </a:rPr>
              <a:t>Y = a + bX + cX²</a:t>
            </a:r>
          </a:p>
          <a:p>
            <a:endParaRPr lang="tr-TR" sz="2000" dirty="0">
              <a:solidFill>
                <a:schemeClr val="bg1">
                  <a:alpha val="60000"/>
                </a:schemeClr>
              </a:solidFill>
            </a:endParaRPr>
          </a:p>
        </p:txBody>
      </p:sp>
      <p:pic>
        <p:nvPicPr>
          <p:cNvPr id="49" name="Picture 48" descr="Bir sakus formülü">
            <a:extLst>
              <a:ext uri="{FF2B5EF4-FFF2-40B4-BE49-F238E27FC236}">
                <a16:creationId xmlns:a16="http://schemas.microsoft.com/office/drawing/2014/main" id="{D037F51E-EA77-A0FD-AD19-06492B83093D}"/>
              </a:ext>
            </a:extLst>
          </p:cNvPr>
          <p:cNvPicPr>
            <a:picLocks noChangeAspect="1"/>
          </p:cNvPicPr>
          <p:nvPr/>
        </p:nvPicPr>
        <p:blipFill rotWithShape="1">
          <a:blip r:embed="rId2"/>
          <a:srcRect t="6035" r="23298" b="3057"/>
          <a:stretch/>
        </p:blipFill>
        <p:spPr>
          <a:xfrm>
            <a:off x="5411053" y="1050005"/>
            <a:ext cx="6014185" cy="4757990"/>
          </a:xfrm>
          <a:prstGeom prst="round2DiagRect">
            <a:avLst>
              <a:gd name="adj1" fmla="val 16667"/>
              <a:gd name="adj2" fmla="val 0"/>
            </a:avLst>
          </a:prstGeom>
          <a:ln w="88900" cap="sq">
            <a:solidFill>
              <a:schemeClr val="tx1">
                <a:lumMod val="85000"/>
                <a:lumOff val="15000"/>
              </a:schemeClr>
            </a:solidFill>
            <a:miter lim="800000"/>
          </a:ln>
          <a:effectLst>
            <a:outerShdw blurRad="254000" algn="tl" rotWithShape="0">
              <a:srgbClr val="000000">
                <a:alpha val="43000"/>
              </a:srgbClr>
            </a:outerShdw>
          </a:effectLst>
        </p:spPr>
      </p:pic>
      <p:sp>
        <p:nvSpPr>
          <p:cNvPr id="5" name="Metin kutusu 4">
            <a:extLst>
              <a:ext uri="{FF2B5EF4-FFF2-40B4-BE49-F238E27FC236}">
                <a16:creationId xmlns:a16="http://schemas.microsoft.com/office/drawing/2014/main" id="{120EA339-EF30-4770-C464-3AF4E2170EB0}"/>
              </a:ext>
            </a:extLst>
          </p:cNvPr>
          <p:cNvSpPr txBox="1"/>
          <p:nvPr/>
        </p:nvSpPr>
        <p:spPr>
          <a:xfrm>
            <a:off x="139468" y="4398697"/>
            <a:ext cx="6094520" cy="369332"/>
          </a:xfrm>
          <a:prstGeom prst="rect">
            <a:avLst/>
          </a:prstGeom>
          <a:noFill/>
        </p:spPr>
        <p:txBody>
          <a:bodyPr wrap="square">
            <a:spAutoFit/>
          </a:bodyPr>
          <a:lstStyle/>
          <a:p>
            <a:endParaRPr lang="tr-TR" dirty="0"/>
          </a:p>
        </p:txBody>
      </p:sp>
    </p:spTree>
    <p:extLst>
      <p:ext uri="{BB962C8B-B14F-4D97-AF65-F5344CB8AC3E}">
        <p14:creationId xmlns:p14="http://schemas.microsoft.com/office/powerpoint/2010/main" val="1506157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37" name="Freeform: Shape 3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96DF3548-CEBF-667B-109E-04644E56B5C0}"/>
              </a:ext>
            </a:extLst>
          </p:cNvPr>
          <p:cNvSpPr>
            <a:spLocks noGrp="1"/>
          </p:cNvSpPr>
          <p:nvPr>
            <p:ph idx="1"/>
          </p:nvPr>
        </p:nvSpPr>
        <p:spPr>
          <a:xfrm>
            <a:off x="727038" y="1506600"/>
            <a:ext cx="3384000" cy="3844800"/>
          </a:xfrm>
        </p:spPr>
        <p:txBody>
          <a:bodyPr>
            <a:normAutofit lnSpcReduction="10000"/>
          </a:bodyPr>
          <a:lstStyle/>
          <a:p>
            <a:r>
              <a:rPr lang="tr-TR" sz="1600" b="1" dirty="0">
                <a:solidFill>
                  <a:srgbClr val="FFFFFF"/>
                </a:solidFill>
                <a:latin typeface="Century Gothic" panose="020B0502020202020204" pitchFamily="34" charset="0"/>
              </a:rPr>
              <a:t>3– Karar Ağacı Regresyonu: </a:t>
            </a:r>
            <a:r>
              <a:rPr lang="tr-TR" sz="1600" dirty="0">
                <a:solidFill>
                  <a:srgbClr val="FFFFFF"/>
                </a:solidFill>
                <a:latin typeface="Century Gothic" panose="020B0502020202020204" pitchFamily="34" charset="0"/>
              </a:rPr>
              <a:t>Karar Ağaçları Algoritmaları hem sınıflandırma da hem de regresyonda kullanılır. Regresyon için kullanılan algoritmayı şöyle açıklayabiliriz; Bağımsız değişkenleri bilgi kazancına göre aralıklara ayırır. Tahmin esnasında bu aralıktan bir değer sorulduğunda cevap olarak bu aralıktaki (eğitim esnasında öğrendiği) ortalamayı verir. Belli aralıklarda istenilen değerler için aynı sonuçları ürettiğinden kesikli bir modeldir.</a:t>
            </a:r>
          </a:p>
          <a:p>
            <a:endParaRPr lang="tr-TR" sz="1700" dirty="0">
              <a:solidFill>
                <a:schemeClr val="bg1">
                  <a:alpha val="60000"/>
                </a:schemeClr>
              </a:solidFill>
            </a:endParaRPr>
          </a:p>
        </p:txBody>
      </p:sp>
      <p:pic>
        <p:nvPicPr>
          <p:cNvPr id="28" name="Picture 27" descr="Hesap makinesi, kalem, pusula, para ve üzerinde grafik yazılı kağıt">
            <a:extLst>
              <a:ext uri="{FF2B5EF4-FFF2-40B4-BE49-F238E27FC236}">
                <a16:creationId xmlns:a16="http://schemas.microsoft.com/office/drawing/2014/main" id="{446B427A-F0F6-9B6D-9991-C44F6E41953A}"/>
              </a:ext>
            </a:extLst>
          </p:cNvPr>
          <p:cNvPicPr>
            <a:picLocks noChangeAspect="1"/>
          </p:cNvPicPr>
          <p:nvPr/>
        </p:nvPicPr>
        <p:blipFill rotWithShape="1">
          <a:blip r:embed="rId2"/>
          <a:srcRect l="30200" r="25977" b="-1"/>
          <a:stretch/>
        </p:blipFill>
        <p:spPr>
          <a:xfrm>
            <a:off x="6392102" y="643469"/>
            <a:ext cx="4052087" cy="5571062"/>
          </a:xfrm>
          <a:prstGeom prst="round2DiagRect">
            <a:avLst>
              <a:gd name="adj1" fmla="val 16667"/>
              <a:gd name="adj2" fmla="val 0"/>
            </a:avLst>
          </a:prstGeom>
          <a:ln w="88900" cap="sq">
            <a:solidFill>
              <a:schemeClr val="tx1">
                <a:lumMod val="75000"/>
                <a:lumOff val="25000"/>
              </a:schemeClr>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5557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pic>
        <p:nvPicPr>
          <p:cNvPr id="47" name="Picture 46" descr="Yazı tahtası üzerinde yazılan formüller">
            <a:extLst>
              <a:ext uri="{FF2B5EF4-FFF2-40B4-BE49-F238E27FC236}">
                <a16:creationId xmlns:a16="http://schemas.microsoft.com/office/drawing/2014/main" id="{CC26CB60-D5EE-972B-4269-F8BC43139C04}"/>
              </a:ext>
            </a:extLst>
          </p:cNvPr>
          <p:cNvPicPr>
            <a:picLocks noChangeAspect="1"/>
          </p:cNvPicPr>
          <p:nvPr/>
        </p:nvPicPr>
        <p:blipFill rotWithShape="1">
          <a:blip r:embed="rId2"/>
          <a:srcRect l="30679" r="34478"/>
          <a:stretch/>
        </p:blipFill>
        <p:spPr>
          <a:xfrm>
            <a:off x="688434" y="-9525"/>
            <a:ext cx="3584766" cy="6867525"/>
          </a:xfrm>
          <a:prstGeom prst="rect">
            <a:avLst/>
          </a:prstGeom>
        </p:spPr>
      </p:pic>
      <p:sp>
        <p:nvSpPr>
          <p:cNvPr id="53"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55"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1" name="İçerik Yer Tutucusu 2">
            <a:extLst>
              <a:ext uri="{FF2B5EF4-FFF2-40B4-BE49-F238E27FC236}">
                <a16:creationId xmlns:a16="http://schemas.microsoft.com/office/drawing/2014/main" id="{B503D24E-9A58-03E3-40C1-7E82FA29746F}"/>
              </a:ext>
            </a:extLst>
          </p:cNvPr>
          <p:cNvSpPr>
            <a:spLocks noGrp="1"/>
          </p:cNvSpPr>
          <p:nvPr>
            <p:ph idx="1"/>
          </p:nvPr>
        </p:nvSpPr>
        <p:spPr>
          <a:xfrm>
            <a:off x="4888752" y="1737360"/>
            <a:ext cx="6614814" cy="3844800"/>
          </a:xfrm>
        </p:spPr>
        <p:txBody>
          <a:bodyPr>
            <a:normAutofit/>
          </a:bodyPr>
          <a:lstStyle/>
          <a:p>
            <a:pPr marL="0" indent="0">
              <a:buNone/>
            </a:pPr>
            <a:r>
              <a:rPr lang="tr-TR" sz="1600" b="1" dirty="0">
                <a:solidFill>
                  <a:srgbClr val="080E19"/>
                </a:solidFill>
                <a:latin typeface="Century Gothic" panose="020B0502020202020204" pitchFamily="34" charset="0"/>
              </a:rPr>
              <a:t>4-Lojistik Regresyon:</a:t>
            </a:r>
            <a:r>
              <a:rPr lang="tr-TR" sz="1600" dirty="0">
                <a:solidFill>
                  <a:srgbClr val="080E19"/>
                </a:solidFill>
                <a:latin typeface="Century Gothic" panose="020B0502020202020204" pitchFamily="34" charset="0"/>
              </a:rPr>
              <a:t> Lojistik regresyon, istatistikte kullanılan bir model oluşturma tekniği olup iki ya da daha fazla sınıfta ifade edilebilen kesikli verilerde yanıt değişkeni (Y) için bir model oluşturma tekniğidir.</a:t>
            </a:r>
          </a:p>
          <a:p>
            <a:pPr marL="0" indent="0">
              <a:buNone/>
            </a:pPr>
            <a:r>
              <a:rPr lang="tr-TR" sz="1600" dirty="0">
                <a:solidFill>
                  <a:srgbClr val="080E19"/>
                </a:solidFill>
                <a:latin typeface="Century Gothic" panose="020B0502020202020204" pitchFamily="34" charset="0"/>
              </a:rPr>
              <a:t>Örneğin, web sitesi ziyaretçinizin alışveriş sepetindeki ödeme düğmesine tıklayıp tıklamayacağını tahmin etmek istediğinizi varsayalım. Lojistik regresyon analizi, web sitesinde harcanan zaman ve sepetteki ürün sayısı gibi geçmiş ziyaretçi davranışlarına bakar. Geçmişte, ziyaretçiler sitede beş dakikadan fazla zaman geçirdiyse ve sepete üçten fazla ürün eklediyse ödeme düğmesine tıkladıklarını belirler. Lojistik regresyon işlevi bu bilgiyi kullanarak daha sonra yeni bir web sitesi ziyaretçisinin davranışını tahmin edebilir.</a:t>
            </a:r>
          </a:p>
          <a:p>
            <a:endParaRPr lang="tr-TR" sz="2000" dirty="0">
              <a:solidFill>
                <a:schemeClr val="tx1">
                  <a:alpha val="60000"/>
                </a:schemeClr>
              </a:solidFill>
            </a:endParaRPr>
          </a:p>
        </p:txBody>
      </p:sp>
    </p:spTree>
    <p:extLst>
      <p:ext uri="{BB962C8B-B14F-4D97-AF65-F5344CB8AC3E}">
        <p14:creationId xmlns:p14="http://schemas.microsoft.com/office/powerpoint/2010/main" val="651779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1" name="Freeform: Shape 2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İçerik Yer Tutucusu 2">
            <a:extLst>
              <a:ext uri="{FF2B5EF4-FFF2-40B4-BE49-F238E27FC236}">
                <a16:creationId xmlns:a16="http://schemas.microsoft.com/office/drawing/2014/main" id="{79F21A57-8476-2646-3E1C-63371DC2AF6B}"/>
              </a:ext>
            </a:extLst>
          </p:cNvPr>
          <p:cNvSpPr>
            <a:spLocks noGrp="1"/>
          </p:cNvSpPr>
          <p:nvPr>
            <p:ph idx="1"/>
          </p:nvPr>
        </p:nvSpPr>
        <p:spPr>
          <a:xfrm>
            <a:off x="654849" y="2857500"/>
            <a:ext cx="3384000" cy="1143000"/>
          </a:xfrm>
        </p:spPr>
        <p:txBody>
          <a:bodyPr>
            <a:normAutofit/>
          </a:bodyPr>
          <a:lstStyle/>
          <a:p>
            <a:r>
              <a:rPr lang="tr-TR" sz="1600" dirty="0">
                <a:solidFill>
                  <a:srgbClr val="FFFFFF"/>
                </a:solidFill>
                <a:latin typeface="Century Gothic" panose="020B0502020202020204" pitchFamily="34" charset="0"/>
              </a:rPr>
              <a:t>Ridge Regresyon, Lasso Regresyon, Sıralı Regresyon gibi daha birçok regresyon türü de bulunmaktadır.</a:t>
            </a:r>
          </a:p>
          <a:p>
            <a:endParaRPr lang="tr-TR" sz="2000" dirty="0">
              <a:solidFill>
                <a:schemeClr val="bg1">
                  <a:alpha val="60000"/>
                </a:schemeClr>
              </a:solidFill>
            </a:endParaRPr>
          </a:p>
        </p:txBody>
      </p:sp>
      <p:pic>
        <p:nvPicPr>
          <p:cNvPr id="5" name="Resim 4">
            <a:extLst>
              <a:ext uri="{FF2B5EF4-FFF2-40B4-BE49-F238E27FC236}">
                <a16:creationId xmlns:a16="http://schemas.microsoft.com/office/drawing/2014/main" id="{226EEA39-17E5-50A5-6737-9E734E937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1173681"/>
            <a:ext cx="6014185" cy="4510638"/>
          </a:xfrm>
          <a:prstGeom prst="rect">
            <a:avLst/>
          </a:prstGeom>
        </p:spPr>
      </p:pic>
    </p:spTree>
    <p:extLst>
      <p:ext uri="{BB962C8B-B14F-4D97-AF65-F5344CB8AC3E}">
        <p14:creationId xmlns:p14="http://schemas.microsoft.com/office/powerpoint/2010/main" val="570372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Grafik olarak katlanmış sarı kağıt">
            <a:extLst>
              <a:ext uri="{FF2B5EF4-FFF2-40B4-BE49-F238E27FC236}">
                <a16:creationId xmlns:a16="http://schemas.microsoft.com/office/drawing/2014/main" id="{42C6A88F-42E3-98B6-087D-94383882A665}"/>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6" name="Başlık 5">
            <a:extLst>
              <a:ext uri="{FF2B5EF4-FFF2-40B4-BE49-F238E27FC236}">
                <a16:creationId xmlns:a16="http://schemas.microsoft.com/office/drawing/2014/main" id="{3D55484F-63B0-4432-49BF-A31E6D781D22}"/>
              </a:ext>
            </a:extLst>
          </p:cNvPr>
          <p:cNvSpPr>
            <a:spLocks noGrp="1"/>
          </p:cNvSpPr>
          <p:nvPr>
            <p:ph type="ctrTitle"/>
          </p:nvPr>
        </p:nvSpPr>
        <p:spPr>
          <a:xfrm>
            <a:off x="1524000" y="2924484"/>
            <a:ext cx="9144000" cy="1098396"/>
          </a:xfrm>
        </p:spPr>
        <p:txBody>
          <a:bodyPr>
            <a:normAutofit/>
          </a:bodyPr>
          <a:lstStyle/>
          <a:p>
            <a:r>
              <a:rPr lang="tr-TR" sz="4800" dirty="0">
                <a:solidFill>
                  <a:srgbClr val="FFFFFF"/>
                </a:solidFill>
                <a:latin typeface="Century Gothic" panose="020B0502020202020204" pitchFamily="34" charset="0"/>
              </a:rPr>
              <a:t>Basit Doğrusal Regresyon</a:t>
            </a:r>
          </a:p>
        </p:txBody>
      </p:sp>
      <p:sp>
        <p:nvSpPr>
          <p:cNvPr id="7" name="Alt Başlık 6">
            <a:extLst>
              <a:ext uri="{FF2B5EF4-FFF2-40B4-BE49-F238E27FC236}">
                <a16:creationId xmlns:a16="http://schemas.microsoft.com/office/drawing/2014/main" id="{DCBFC088-F6E8-A775-6AB4-1AA49E0C1667}"/>
              </a:ext>
            </a:extLst>
          </p:cNvPr>
          <p:cNvSpPr>
            <a:spLocks noGrp="1"/>
          </p:cNvSpPr>
          <p:nvPr>
            <p:ph type="subTitle" idx="1"/>
          </p:nvPr>
        </p:nvSpPr>
        <p:spPr>
          <a:xfrm>
            <a:off x="1524000" y="4159404"/>
            <a:ext cx="9144000" cy="1098395"/>
          </a:xfrm>
        </p:spPr>
        <p:txBody>
          <a:bodyPr>
            <a:normAutofit/>
          </a:bodyPr>
          <a:lstStyle/>
          <a:p>
            <a:r>
              <a:rPr lang="tr-TR" sz="1600" dirty="0">
                <a:solidFill>
                  <a:srgbClr val="FFFFFF"/>
                </a:solidFill>
                <a:latin typeface="Century Gothic" panose="020B0502020202020204" pitchFamily="34" charset="0"/>
              </a:rPr>
              <a:t>Açıklayan(bağımlı) ile  </a:t>
            </a:r>
            <a:r>
              <a:rPr lang="tr-TR" sz="1600" u="sng" dirty="0">
                <a:solidFill>
                  <a:srgbClr val="FFFFFF"/>
                </a:solidFill>
                <a:latin typeface="Century Gothic" panose="020B0502020202020204" pitchFamily="34" charset="0"/>
              </a:rPr>
              <a:t>tek bir açıklayıcı (bağımsız) değişkenin </a:t>
            </a:r>
            <a:r>
              <a:rPr lang="tr-TR" sz="1600" dirty="0">
                <a:solidFill>
                  <a:srgbClr val="FFFFFF"/>
                </a:solidFill>
                <a:latin typeface="Century Gothic" panose="020B0502020202020204" pitchFamily="34" charset="0"/>
              </a:rPr>
              <a:t>arasındaki doğrusal ilişkinin modellenmesidir. Bir başka ifadeyle bağımlı değişkenin değerini bağımsız denklemin bir fonksiyonu olarak en doğru şekilde tahmin eden doğrusal ilişkidir. Burada tahmin edilmek istenen bağımlı değişkendir.</a:t>
            </a:r>
          </a:p>
        </p:txBody>
      </p:sp>
    </p:spTree>
    <p:extLst>
      <p:ext uri="{BB962C8B-B14F-4D97-AF65-F5344CB8AC3E}">
        <p14:creationId xmlns:p14="http://schemas.microsoft.com/office/powerpoint/2010/main" val="19231301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700"/>
                                        <p:tgtEl>
                                          <p:spTgt spid="7">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Yazı tahtası üzerinde karmaşık matematik formülleri">
            <a:extLst>
              <a:ext uri="{FF2B5EF4-FFF2-40B4-BE49-F238E27FC236}">
                <a16:creationId xmlns:a16="http://schemas.microsoft.com/office/drawing/2014/main" id="{7BBACAE0-3B77-F2FD-05A3-2C74EB0E539C}"/>
              </a:ext>
            </a:extLst>
          </p:cNvPr>
          <p:cNvPicPr>
            <a:picLocks noChangeAspect="1"/>
          </p:cNvPicPr>
          <p:nvPr/>
        </p:nvPicPr>
        <p:blipFill rotWithShape="1">
          <a:blip r:embed="rId2"/>
          <a:srcRect t="5555" r="1" b="1"/>
          <a:stretch/>
        </p:blipFill>
        <p:spPr>
          <a:xfrm>
            <a:off x="20" y="10"/>
            <a:ext cx="9947062" cy="6857990"/>
          </a:xfrm>
          <a:prstGeom prst="rect">
            <a:avLst/>
          </a:prstGeom>
        </p:spPr>
      </p:pic>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8" name="Freeform: Shape 1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19"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İçerik Yer Tutucusu 2">
            <a:extLst>
              <a:ext uri="{FF2B5EF4-FFF2-40B4-BE49-F238E27FC236}">
                <a16:creationId xmlns:a16="http://schemas.microsoft.com/office/drawing/2014/main" id="{8588984B-255A-4C8C-7DFF-1B93D051E60E}"/>
              </a:ext>
            </a:extLst>
          </p:cNvPr>
          <p:cNvSpPr>
            <a:spLocks noGrp="1"/>
          </p:cNvSpPr>
          <p:nvPr>
            <p:ph idx="1"/>
          </p:nvPr>
        </p:nvSpPr>
        <p:spPr>
          <a:xfrm>
            <a:off x="8130208" y="2078969"/>
            <a:ext cx="3633747" cy="2700062"/>
          </a:xfrm>
        </p:spPr>
        <p:txBody>
          <a:bodyPr>
            <a:normAutofit/>
          </a:bodyPr>
          <a:lstStyle/>
          <a:p>
            <a:r>
              <a:rPr lang="tr-TR" sz="1600" dirty="0">
                <a:latin typeface="Century Gothic" panose="020B0502020202020204" pitchFamily="34" charset="0"/>
              </a:rPr>
              <a:t>İki değişken arasındaki ilişkinin ne kadar güçlü olduğu</a:t>
            </a:r>
          </a:p>
          <a:p>
            <a:r>
              <a:rPr lang="tr-TR" sz="1600" dirty="0">
                <a:latin typeface="Century Gothic" panose="020B0502020202020204" pitchFamily="34" charset="0"/>
              </a:rPr>
              <a:t>Bağımsız değişkenin belirli bir değerinde bağımlı değişkenin değeri</a:t>
            </a:r>
          </a:p>
          <a:p>
            <a:pPr marL="0" indent="0">
              <a:buNone/>
            </a:pPr>
            <a:r>
              <a:rPr lang="tr-TR" sz="1600" dirty="0">
                <a:latin typeface="Century Gothic" panose="020B0502020202020204" pitchFamily="34" charset="0"/>
              </a:rPr>
              <a:t>Bilgilerine ulaşmak için basit doğrusal regresyon kullanılır.</a:t>
            </a:r>
          </a:p>
          <a:p>
            <a:pPr marL="0" indent="0">
              <a:buNone/>
            </a:pPr>
            <a:endParaRPr lang="tr-TR" sz="2000" dirty="0"/>
          </a:p>
        </p:txBody>
      </p:sp>
    </p:spTree>
    <p:extLst>
      <p:ext uri="{BB962C8B-B14F-4D97-AF65-F5344CB8AC3E}">
        <p14:creationId xmlns:p14="http://schemas.microsoft.com/office/powerpoint/2010/main" val="4283289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Başlık 1">
            <a:extLst>
              <a:ext uri="{FF2B5EF4-FFF2-40B4-BE49-F238E27FC236}">
                <a16:creationId xmlns:a16="http://schemas.microsoft.com/office/drawing/2014/main" id="{C51F9DDC-E254-F8CB-85BF-A198BF78D590}"/>
              </a:ext>
            </a:extLst>
          </p:cNvPr>
          <p:cNvSpPr>
            <a:spLocks noGrp="1"/>
          </p:cNvSpPr>
          <p:nvPr>
            <p:ph type="subTitle" idx="1"/>
          </p:nvPr>
        </p:nvSpPr>
        <p:spPr>
          <a:xfrm>
            <a:off x="522307" y="2260782"/>
            <a:ext cx="5458968" cy="2333111"/>
          </a:xfrm>
        </p:spPr>
        <p:txBody>
          <a:bodyPr anchor="t">
            <a:noAutofit/>
          </a:bodyPr>
          <a:lstStyle/>
          <a:p>
            <a:pPr algn="l"/>
            <a:r>
              <a:rPr lang="tr-TR" sz="1600" b="0" i="0" dirty="0">
                <a:effectLst/>
                <a:latin typeface="Century Gothic" panose="020B0502020202020204" pitchFamily="34" charset="0"/>
              </a:rPr>
              <a:t>Gelir ve mutluluk arasındaki ilişkiyle ilgilenen bir araştırmacı olduğunuzu düşünün. Gelirleri 15 bin ile 75 bin arasında değişen 500 kişiyi araştırıyorsunuz ve onlardan mutluluklarını 1'den 10'a kadar </a:t>
            </a:r>
            <a:r>
              <a:rPr lang="tr-TR" sz="1600" dirty="0">
                <a:latin typeface="Century Gothic" panose="020B0502020202020204" pitchFamily="34" charset="0"/>
              </a:rPr>
              <a:t>puanlamalarını </a:t>
            </a:r>
            <a:r>
              <a:rPr lang="tr-TR" sz="1600" b="0" i="0" dirty="0">
                <a:effectLst/>
                <a:latin typeface="Century Gothic" panose="020B0502020202020204" pitchFamily="34" charset="0"/>
              </a:rPr>
              <a:t>istiyorsunuz.</a:t>
            </a:r>
          </a:p>
          <a:p>
            <a:pPr algn="l"/>
            <a:r>
              <a:rPr lang="tr-TR" sz="1600" b="0" i="0" dirty="0">
                <a:effectLst/>
                <a:latin typeface="Century Gothic" panose="020B0502020202020204" pitchFamily="34" charset="0"/>
              </a:rPr>
              <a:t>Bağımsız değişkeniniz (gelir) ve bağımlı değişkeniniz (mutluluk) niceldir, bu nedenle aralarındaki </a:t>
            </a:r>
            <a:r>
              <a:rPr lang="tr-TR" sz="1600" dirty="0">
                <a:latin typeface="Century Gothic" panose="020B0502020202020204" pitchFamily="34" charset="0"/>
              </a:rPr>
              <a:t>ilişkiyi basit doğrusal</a:t>
            </a:r>
            <a:r>
              <a:rPr lang="tr-TR" sz="1600" b="0" i="0" dirty="0">
                <a:effectLst/>
                <a:latin typeface="Century Gothic" panose="020B0502020202020204" pitchFamily="34" charset="0"/>
              </a:rPr>
              <a:t> regresyon analizi ile açıklayabilirsiniz.</a:t>
            </a:r>
          </a:p>
        </p:txBody>
      </p:sp>
    </p:spTree>
    <p:extLst>
      <p:ext uri="{BB962C8B-B14F-4D97-AF65-F5344CB8AC3E}">
        <p14:creationId xmlns:p14="http://schemas.microsoft.com/office/powerpoint/2010/main" val="1064035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7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2EF6533-CA88-2DDA-986D-2B5C1400F909}"/>
              </a:ext>
            </a:extLst>
          </p:cNvPr>
          <p:cNvSpPr>
            <a:spLocks noGrp="1"/>
          </p:cNvSpPr>
          <p:nvPr>
            <p:ph type="ctrTitle"/>
          </p:nvPr>
        </p:nvSpPr>
        <p:spPr>
          <a:xfrm>
            <a:off x="546255" y="2182265"/>
            <a:ext cx="2871095" cy="1246735"/>
          </a:xfrm>
        </p:spPr>
        <p:txBody>
          <a:bodyPr vert="horz" lIns="91440" tIns="45720" rIns="91440" bIns="45720" rtlCol="0" anchor="t">
            <a:normAutofit fontScale="90000"/>
          </a:bodyPr>
          <a:lstStyle/>
          <a:p>
            <a:pPr algn="l"/>
            <a:r>
              <a:rPr lang="en-US" sz="3100" kern="1200" dirty="0">
                <a:solidFill>
                  <a:srgbClr val="FFFFFF"/>
                </a:solidFill>
                <a:latin typeface="Century Gothic" panose="020B0502020202020204" pitchFamily="34" charset="0"/>
              </a:rPr>
              <a:t>Basit Doğrusal Regresyon  Hesaplamaları</a:t>
            </a:r>
            <a:br>
              <a:rPr lang="en-US" sz="3600" kern="1200" dirty="0">
                <a:solidFill>
                  <a:srgbClr val="FFFFFF"/>
                </a:solidFill>
                <a:latin typeface="+mj-lt"/>
                <a:ea typeface="+mj-ea"/>
                <a:cs typeface="+mj-cs"/>
              </a:rPr>
            </a:br>
            <a:endParaRPr lang="en-US" sz="3600" kern="1200" dirty="0">
              <a:solidFill>
                <a:srgbClr val="FFFFFF"/>
              </a:solidFill>
              <a:latin typeface="+mj-lt"/>
              <a:ea typeface="+mj-ea"/>
              <a:cs typeface="+mj-cs"/>
            </a:endParaRPr>
          </a:p>
        </p:txBody>
      </p:sp>
      <p:sp>
        <p:nvSpPr>
          <p:cNvPr id="3" name="Alt Başlık 2">
            <a:extLst>
              <a:ext uri="{FF2B5EF4-FFF2-40B4-BE49-F238E27FC236}">
                <a16:creationId xmlns:a16="http://schemas.microsoft.com/office/drawing/2014/main" id="{5860C730-94F2-8C5F-FB2A-4123EBD6F73F}"/>
              </a:ext>
            </a:extLst>
          </p:cNvPr>
          <p:cNvSpPr>
            <a:spLocks noGrp="1"/>
          </p:cNvSpPr>
          <p:nvPr>
            <p:ph type="subTitle" idx="1"/>
          </p:nvPr>
        </p:nvSpPr>
        <p:spPr>
          <a:xfrm>
            <a:off x="9015213" y="1953665"/>
            <a:ext cx="2926080" cy="4363844"/>
          </a:xfrm>
        </p:spPr>
        <p:txBody>
          <a:bodyPr vert="horz" lIns="91440" tIns="45720" rIns="91440" bIns="45720" rtlCol="0">
            <a:normAutofit/>
          </a:bodyPr>
          <a:lstStyle/>
          <a:p>
            <a:pPr algn="l"/>
            <a:r>
              <a:rPr lang="en-US" sz="1600" dirty="0">
                <a:latin typeface="Century Gothic" panose="020B0502020202020204" pitchFamily="34" charset="0"/>
              </a:rPr>
              <a:t>𝓎 = yanıt değişkeni</a:t>
            </a:r>
          </a:p>
          <a:p>
            <a:pPr algn="l"/>
            <a:r>
              <a:rPr lang="en-US" sz="1600" dirty="0">
                <a:latin typeface="Century Gothic" panose="020B0502020202020204" pitchFamily="34" charset="0"/>
              </a:rPr>
              <a:t>ß</a:t>
            </a:r>
            <a:r>
              <a:rPr lang="en-US" sz="1600" baseline="-25000" dirty="0">
                <a:latin typeface="Century Gothic" panose="020B0502020202020204" pitchFamily="34" charset="0"/>
              </a:rPr>
              <a:t>0 </a:t>
            </a:r>
            <a:r>
              <a:rPr lang="en-US" sz="1600" dirty="0">
                <a:latin typeface="Century Gothic" panose="020B0502020202020204" pitchFamily="34" charset="0"/>
              </a:rPr>
              <a:t>= kesim noktası</a:t>
            </a:r>
          </a:p>
          <a:p>
            <a:pPr algn="l"/>
            <a:r>
              <a:rPr lang="en-US" sz="1600" dirty="0">
                <a:latin typeface="Century Gothic" panose="020B0502020202020204" pitchFamily="34" charset="0"/>
              </a:rPr>
              <a:t>ß</a:t>
            </a:r>
            <a:r>
              <a:rPr lang="en-US" sz="1600" baseline="-25000" dirty="0">
                <a:latin typeface="Century Gothic" panose="020B0502020202020204" pitchFamily="34" charset="0"/>
              </a:rPr>
              <a:t>1</a:t>
            </a:r>
            <a:r>
              <a:rPr lang="en-US" sz="2000" baseline="-25000" dirty="0"/>
              <a:t> </a:t>
            </a:r>
            <a:r>
              <a:rPr lang="en-US" sz="1600" dirty="0">
                <a:latin typeface="Century Gothic" panose="020B0502020202020204" pitchFamily="34" charset="0"/>
              </a:rPr>
              <a:t>= doğrunun eğimi</a:t>
            </a:r>
            <a:endParaRPr lang="en-US" sz="2000" dirty="0">
              <a:latin typeface="Century Gothic" panose="020B0502020202020204" pitchFamily="34" charset="0"/>
            </a:endParaRPr>
          </a:p>
          <a:p>
            <a:pPr algn="l"/>
            <a:r>
              <a:rPr lang="en-US" sz="1600" dirty="0">
                <a:latin typeface="Century Gothic" panose="020B0502020202020204" pitchFamily="34" charset="0"/>
              </a:rPr>
              <a:t>X = bağımsız değişken</a:t>
            </a:r>
            <a:endParaRPr lang="en-US" sz="2000" dirty="0">
              <a:latin typeface="Century Gothic" panose="020B0502020202020204" pitchFamily="34" charset="0"/>
            </a:endParaRPr>
          </a:p>
          <a:p>
            <a:pPr algn="l"/>
            <a:r>
              <a:rPr lang="en-US" sz="2000" dirty="0">
                <a:effectLst/>
                <a:latin typeface="Century Gothic" panose="020B0502020202020204" pitchFamily="34" charset="0"/>
              </a:rPr>
              <a:t>𝑒 </a:t>
            </a:r>
            <a:r>
              <a:rPr lang="en-US" sz="1600" dirty="0">
                <a:latin typeface="Century Gothic" panose="020B0502020202020204" pitchFamily="34" charset="0"/>
              </a:rPr>
              <a:t>=</a:t>
            </a:r>
            <a:r>
              <a:rPr lang="en-US" sz="2000" dirty="0"/>
              <a:t> </a:t>
            </a:r>
            <a:r>
              <a:rPr lang="en-US" sz="1600" dirty="0">
                <a:latin typeface="Century Gothic" panose="020B0502020202020204" pitchFamily="34" charset="0"/>
              </a:rPr>
              <a:t>hata payı(kalıntı)</a:t>
            </a:r>
            <a:endParaRPr lang="en-US" sz="2000" dirty="0">
              <a:latin typeface="Century Gothic" panose="020B0502020202020204" pitchFamily="34" charset="0"/>
            </a:endParaRPr>
          </a:p>
        </p:txBody>
      </p:sp>
      <p:sp>
        <p:nvSpPr>
          <p:cNvPr id="5" name="Metin kutusu 4">
            <a:extLst>
              <a:ext uri="{FF2B5EF4-FFF2-40B4-BE49-F238E27FC236}">
                <a16:creationId xmlns:a16="http://schemas.microsoft.com/office/drawing/2014/main" id="{6D2B5A82-D9C4-EEF0-055B-2C09DF25D81B}"/>
              </a:ext>
            </a:extLst>
          </p:cNvPr>
          <p:cNvSpPr txBox="1"/>
          <p:nvPr/>
        </p:nvSpPr>
        <p:spPr>
          <a:xfrm>
            <a:off x="5226003" y="2567017"/>
            <a:ext cx="2926080" cy="787338"/>
          </a:xfrm>
          <a:prstGeom prst="rect">
            <a:avLst/>
          </a:prstGeom>
        </p:spPr>
        <p:txBody>
          <a:bodyPr vert="horz" lIns="91440" tIns="45720" rIns="91440" bIns="45720" rtlCol="0">
            <a:normAutofit/>
          </a:bodyPr>
          <a:lstStyle/>
          <a:p>
            <a:pPr>
              <a:lnSpc>
                <a:spcPct val="90000"/>
              </a:lnSpc>
              <a:spcAft>
                <a:spcPts val="800"/>
              </a:spcAft>
            </a:pPr>
            <a:r>
              <a:rPr lang="en-US" sz="2900" dirty="0">
                <a:latin typeface="Century Gothic" panose="020B0502020202020204" pitchFamily="34" charset="0"/>
              </a:rPr>
              <a:t>𝓎 = </a:t>
            </a:r>
            <a:r>
              <a:rPr lang="en-US" sz="2900" dirty="0">
                <a:effectLst/>
                <a:latin typeface="Century Gothic" panose="020B0502020202020204" pitchFamily="34" charset="0"/>
              </a:rPr>
              <a:t>ß</a:t>
            </a:r>
            <a:r>
              <a:rPr lang="en-US" sz="2900" baseline="-25000" dirty="0">
                <a:effectLst/>
                <a:latin typeface="Century Gothic" panose="020B0502020202020204" pitchFamily="34" charset="0"/>
              </a:rPr>
              <a:t>0</a:t>
            </a:r>
            <a:r>
              <a:rPr lang="en-US" sz="2900" dirty="0">
                <a:effectLst/>
                <a:latin typeface="Century Gothic" panose="020B0502020202020204" pitchFamily="34" charset="0"/>
              </a:rPr>
              <a:t>+ß</a:t>
            </a:r>
            <a:r>
              <a:rPr lang="en-US" sz="2900" baseline="-25000" dirty="0">
                <a:effectLst/>
                <a:latin typeface="Century Gothic" panose="020B0502020202020204" pitchFamily="34" charset="0"/>
              </a:rPr>
              <a:t>1</a:t>
            </a:r>
            <a:r>
              <a:rPr lang="en-US" sz="2900" dirty="0">
                <a:effectLst/>
                <a:latin typeface="Century Gothic" panose="020B0502020202020204" pitchFamily="34" charset="0"/>
              </a:rPr>
              <a:t>X+𝑒</a:t>
            </a:r>
          </a:p>
          <a:p>
            <a:pPr indent="-228600">
              <a:lnSpc>
                <a:spcPct val="90000"/>
              </a:lnSpc>
              <a:buFont typeface="Arial" panose="020B0604020202020204" pitchFamily="34" charset="0"/>
              <a:buChar char="•"/>
            </a:pPr>
            <a:endParaRPr lang="en-US" sz="2000" baseline="-25000" dirty="0"/>
          </a:p>
        </p:txBody>
      </p:sp>
    </p:spTree>
    <p:extLst>
      <p:ext uri="{BB962C8B-B14F-4D97-AF65-F5344CB8AC3E}">
        <p14:creationId xmlns:p14="http://schemas.microsoft.com/office/powerpoint/2010/main" val="423682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98C2E52-AD48-E059-DA01-2212D9102B0B}"/>
              </a:ext>
            </a:extLst>
          </p:cNvPr>
          <p:cNvSpPr>
            <a:spLocks noGrp="1"/>
          </p:cNvSpPr>
          <p:nvPr>
            <p:ph type="ctrTitle"/>
          </p:nvPr>
        </p:nvSpPr>
        <p:spPr>
          <a:xfrm>
            <a:off x="838200" y="1748452"/>
            <a:ext cx="4974771" cy="3587786"/>
          </a:xfrm>
        </p:spPr>
        <p:txBody>
          <a:bodyPr vert="horz" lIns="91440" tIns="45720" rIns="91440" bIns="45720" rtlCol="0" anchor="ctr">
            <a:normAutofit/>
          </a:bodyPr>
          <a:lstStyle/>
          <a:p>
            <a:r>
              <a:rPr lang="en-US" sz="5400" kern="1200" dirty="0">
                <a:solidFill>
                  <a:schemeClr val="bg1"/>
                </a:solidFill>
                <a:latin typeface="Century Gothic" panose="020B0502020202020204" pitchFamily="34" charset="0"/>
              </a:rPr>
              <a:t>𝓔 </a:t>
            </a:r>
            <a:r>
              <a:rPr lang="tr-TR" sz="5400" dirty="0">
                <a:solidFill>
                  <a:schemeClr val="bg1"/>
                </a:solidFill>
                <a:latin typeface="Century Gothic" panose="020B0502020202020204" pitchFamily="34" charset="0"/>
              </a:rPr>
              <a:t>N</a:t>
            </a:r>
            <a:r>
              <a:rPr lang="en-US" sz="5400" kern="1200" dirty="0">
                <a:solidFill>
                  <a:schemeClr val="bg1"/>
                </a:solidFill>
                <a:latin typeface="Century Gothic" panose="020B0502020202020204" pitchFamily="34" charset="0"/>
              </a:rPr>
              <a:t>edir?</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Alt Başlık 2">
            <a:extLst>
              <a:ext uri="{FF2B5EF4-FFF2-40B4-BE49-F238E27FC236}">
                <a16:creationId xmlns:a16="http://schemas.microsoft.com/office/drawing/2014/main" id="{3F1361EE-77CB-979B-AABF-C167EA0BBA99}"/>
              </a:ext>
            </a:extLst>
          </p:cNvPr>
          <p:cNvSpPr>
            <a:spLocks noGrp="1"/>
          </p:cNvSpPr>
          <p:nvPr>
            <p:ph type="subTitle" idx="1"/>
          </p:nvPr>
        </p:nvSpPr>
        <p:spPr>
          <a:xfrm>
            <a:off x="6477270" y="1130846"/>
            <a:ext cx="4974771" cy="4351338"/>
          </a:xfrm>
        </p:spPr>
        <p:txBody>
          <a:bodyPr vert="horz" lIns="91440" tIns="45720" rIns="91440" bIns="45720" rtlCol="0">
            <a:normAutofit/>
          </a:bodyPr>
          <a:lstStyle/>
          <a:p>
            <a:pPr algn="l"/>
            <a:r>
              <a:rPr lang="tr-TR" dirty="0">
                <a:solidFill>
                  <a:schemeClr val="bg1"/>
                </a:solidFill>
              </a:rPr>
              <a:t>    </a:t>
            </a:r>
            <a:r>
              <a:rPr lang="en-US" sz="1600" dirty="0">
                <a:solidFill>
                  <a:schemeClr val="bg1"/>
                </a:solidFill>
                <a:latin typeface="Century Gothic" panose="020B0502020202020204" pitchFamily="34" charset="0"/>
              </a:rPr>
              <a:t>Gerçek değer ve tahmini değer arasındaki farktır.</a:t>
            </a:r>
          </a:p>
          <a:p>
            <a:pPr algn="l"/>
            <a:r>
              <a:rPr lang="tr-TR" sz="1600"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Bu farka göre modeller arasındaki doğruluk kontrolü yapılır.</a:t>
            </a:r>
          </a:p>
          <a:p>
            <a:pPr indent="-228600" algn="l">
              <a:buFont typeface="Arial" panose="020B0604020202020204" pitchFamily="34" charset="0"/>
              <a:buChar char="•"/>
            </a:pPr>
            <a:endParaRPr lang="en-US" sz="1600" dirty="0">
              <a:solidFill>
                <a:schemeClr val="bg1"/>
              </a:solidFill>
              <a:latin typeface="Century Gothic" panose="020B0502020202020204" pitchFamily="34" charset="0"/>
            </a:endParaRPr>
          </a:p>
          <a:p>
            <a:pPr algn="l"/>
            <a:endParaRPr lang="tr-TR" sz="1600" dirty="0">
              <a:solidFill>
                <a:schemeClr val="bg1"/>
              </a:solidFill>
              <a:latin typeface="Century Gothic" panose="020B0502020202020204" pitchFamily="34" charset="0"/>
            </a:endParaRPr>
          </a:p>
          <a:p>
            <a:pPr algn="l"/>
            <a:r>
              <a:rPr lang="tr-TR" sz="1600" dirty="0">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	</a:t>
            </a:r>
            <a:r>
              <a:rPr lang="tr-TR" dirty="0">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𝓔</a:t>
            </a:r>
            <a:r>
              <a:rPr lang="tr-TR" baseline="-25000"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i</a:t>
            </a:r>
            <a:r>
              <a:rPr lang="tr-TR"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 = y</a:t>
            </a:r>
            <a:r>
              <a:rPr lang="tr-TR" baseline="-25000"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i</a:t>
            </a:r>
            <a:r>
              <a:rPr lang="tr-TR"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 - </a:t>
            </a:r>
            <a:r>
              <a:rPr lang="en-US"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ŷ</a:t>
            </a:r>
            <a:r>
              <a:rPr lang="en-US" baseline="-25000"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i</a:t>
            </a:r>
            <a:endParaRPr lang="tr-TR"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600" dirty="0">
              <a:solidFill>
                <a:schemeClr val="bg1"/>
              </a:solidFill>
              <a:latin typeface="Century Gothic" panose="020B0502020202020204" pitchFamily="34" charset="0"/>
            </a:endParaRPr>
          </a:p>
          <a:p>
            <a:pPr algn="l"/>
            <a:r>
              <a:rPr lang="tr-TR" sz="1600"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y</a:t>
            </a:r>
            <a:r>
              <a:rPr lang="en-US" sz="1600" baseline="-25000" dirty="0">
                <a:solidFill>
                  <a:schemeClr val="bg1"/>
                </a:solidFill>
                <a:latin typeface="Century Gothic" panose="020B0502020202020204" pitchFamily="34" charset="0"/>
              </a:rPr>
              <a:t>i </a:t>
            </a:r>
            <a:r>
              <a:rPr lang="en-US" sz="1600" dirty="0">
                <a:solidFill>
                  <a:schemeClr val="bg1"/>
                </a:solidFill>
                <a:latin typeface="Century Gothic" panose="020B0502020202020204" pitchFamily="34" charset="0"/>
              </a:rPr>
              <a:t>= gerçek değer</a:t>
            </a:r>
          </a:p>
          <a:p>
            <a:pPr algn="l"/>
            <a:r>
              <a:rPr lang="tr-TR" sz="1600" dirty="0">
                <a:solidFill>
                  <a:schemeClr val="bg1"/>
                </a:solidFill>
                <a:latin typeface="Century Gothic" panose="020B0502020202020204" pitchFamily="34" charset="0"/>
              </a:rPr>
              <a:t>	</a:t>
            </a:r>
            <a:r>
              <a:rPr lang="en-US" sz="1600" dirty="0">
                <a:solidFill>
                  <a:schemeClr val="bg1"/>
                </a:solidFill>
                <a:latin typeface="Century Gothic" panose="020B0502020202020204" pitchFamily="34" charset="0"/>
              </a:rPr>
              <a:t>ŷ</a:t>
            </a:r>
            <a:r>
              <a:rPr lang="en-US" sz="1600" baseline="-25000" dirty="0">
                <a:solidFill>
                  <a:schemeClr val="bg1"/>
                </a:solidFill>
                <a:latin typeface="Century Gothic" panose="020B0502020202020204" pitchFamily="34" charset="0"/>
              </a:rPr>
              <a:t>i  </a:t>
            </a:r>
            <a:r>
              <a:rPr lang="en-US" sz="1600" dirty="0">
                <a:solidFill>
                  <a:schemeClr val="bg1"/>
                </a:solidFill>
                <a:latin typeface="Century Gothic" panose="020B0502020202020204" pitchFamily="34" charset="0"/>
              </a:rPr>
              <a:t>= tahmini çıktı</a:t>
            </a:r>
            <a:endParaRPr lang="tr-TR" sz="1600" dirty="0">
              <a:solidFill>
                <a:schemeClr val="bg1"/>
              </a:solidFill>
              <a:latin typeface="Century Gothic" panose="020B0502020202020204" pitchFamily="34" charset="0"/>
            </a:endParaRPr>
          </a:p>
          <a:p>
            <a:pPr algn="l"/>
            <a:endParaRPr lang="tr-TR" sz="1600" dirty="0">
              <a:solidFill>
                <a:schemeClr val="bg1"/>
              </a:solidFill>
              <a:latin typeface="Century Gothic" panose="020B0502020202020204" pitchFamily="34" charset="0"/>
            </a:endParaRPr>
          </a:p>
          <a:p>
            <a:pPr indent="-228600" algn="l">
              <a:buFont typeface="Arial" panose="020B0604020202020204" pitchFamily="34" charset="0"/>
              <a:buChar char="•"/>
            </a:pPr>
            <a:endParaRPr 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17945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5" descr="Gazete">
            <a:extLst>
              <a:ext uri="{FF2B5EF4-FFF2-40B4-BE49-F238E27FC236}">
                <a16:creationId xmlns:a16="http://schemas.microsoft.com/office/drawing/2014/main" id="{8854F681-B699-1EFB-56BB-4013426C0DF6}"/>
              </a:ext>
            </a:extLst>
          </p:cNvPr>
          <p:cNvPicPr>
            <a:picLocks noChangeAspect="1"/>
          </p:cNvPicPr>
          <p:nvPr/>
        </p:nvPicPr>
        <p:blipFill rotWithShape="1">
          <a:blip r:embed="rId2"/>
          <a:srcRect l="12297" r="9112" b="-1"/>
          <a:stretch/>
        </p:blipFill>
        <p:spPr>
          <a:xfrm>
            <a:off x="4117521" y="10"/>
            <a:ext cx="8074479" cy="6857990"/>
          </a:xfrm>
          <a:prstGeom prst="rect">
            <a:avLst/>
          </a:prstGeom>
        </p:spPr>
      </p:pic>
      <p:sp>
        <p:nvSpPr>
          <p:cNvPr id="20" name="Freeform: Shape 1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Başlık 1">
            <a:extLst>
              <a:ext uri="{FF2B5EF4-FFF2-40B4-BE49-F238E27FC236}">
                <a16:creationId xmlns:a16="http://schemas.microsoft.com/office/drawing/2014/main" id="{09CB8C3A-5335-68C7-374F-AC7765473991}"/>
              </a:ext>
            </a:extLst>
          </p:cNvPr>
          <p:cNvSpPr>
            <a:spLocks noGrp="1"/>
          </p:cNvSpPr>
          <p:nvPr>
            <p:ph idx="1"/>
          </p:nvPr>
        </p:nvSpPr>
        <p:spPr>
          <a:xfrm>
            <a:off x="804672" y="2022601"/>
            <a:ext cx="3941499" cy="4154361"/>
          </a:xfrm>
        </p:spPr>
        <p:txBody>
          <a:bodyPr>
            <a:normAutofit/>
          </a:bodyPr>
          <a:lstStyle/>
          <a:p>
            <a:pPr marL="0" indent="0">
              <a:buNone/>
            </a:pPr>
            <a:r>
              <a:rPr lang="tr-TR" sz="1600" b="0" i="0" dirty="0">
                <a:effectLst/>
                <a:latin typeface="Century Gothic" panose="020B0502020202020204" pitchFamily="34" charset="0"/>
              </a:rPr>
              <a:t>Bir pazarlama firmasının televizyon, gazete ve radyoya verdiği reklamların satışlar üzerindeki etkisini araştırdığını varsayalım.</a:t>
            </a:r>
          </a:p>
          <a:p>
            <a:pPr marL="0" indent="0">
              <a:lnSpc>
                <a:spcPct val="107000"/>
              </a:lnSpc>
              <a:spcAft>
                <a:spcPts val="800"/>
              </a:spcAft>
              <a:buNone/>
            </a:pPr>
            <a:r>
              <a:rPr lang="tr-TR" sz="1600" dirty="0">
                <a:latin typeface="Century Gothic" panose="020B0502020202020204" pitchFamily="34" charset="0"/>
              </a:rPr>
              <a:t>           </a:t>
            </a:r>
            <a:r>
              <a:rPr lang="tr-TR" sz="1600" i="1" dirty="0">
                <a:effectLst/>
                <a:latin typeface="Century Gothic" panose="020B0502020202020204" pitchFamily="34" charset="0"/>
                <a:ea typeface="Calibri" panose="020F0502020204030204" pitchFamily="34" charset="0"/>
                <a:cs typeface="Cambria Math" panose="02040503050406030204" pitchFamily="18" charset="0"/>
              </a:rPr>
              <a:t>satışlar ≈ </a:t>
            </a:r>
            <a:r>
              <a:rPr lang="el-GR" sz="1600" i="1" dirty="0">
                <a:effectLst/>
                <a:latin typeface="Century Gothic" panose="020B0502020202020204" pitchFamily="34" charset="0"/>
                <a:ea typeface="Calibri" panose="020F0502020204030204" pitchFamily="34" charset="0"/>
                <a:cs typeface="Cambria Math" panose="02040503050406030204" pitchFamily="18" charset="0"/>
              </a:rPr>
              <a:t>β</a:t>
            </a:r>
            <a:r>
              <a:rPr lang="tr-TR" sz="1600" i="1" baseline="-25000" dirty="0">
                <a:effectLst/>
                <a:latin typeface="Century Gothic" panose="020B0502020202020204" pitchFamily="34" charset="0"/>
                <a:ea typeface="Calibri" panose="020F0502020204030204" pitchFamily="34" charset="0"/>
                <a:cs typeface="Cambria Math" panose="02040503050406030204" pitchFamily="18" charset="0"/>
              </a:rPr>
              <a:t>0</a:t>
            </a:r>
            <a:r>
              <a:rPr lang="el-GR" sz="1600" i="1" dirty="0">
                <a:effectLst/>
                <a:latin typeface="Century Gothic" panose="020B0502020202020204" pitchFamily="34" charset="0"/>
                <a:ea typeface="Calibri" panose="020F0502020204030204" pitchFamily="34" charset="0"/>
                <a:cs typeface="Cambria Math" panose="02040503050406030204" pitchFamily="18" charset="0"/>
              </a:rPr>
              <a:t>+β</a:t>
            </a:r>
            <a:r>
              <a:rPr lang="tr-TR" sz="1600" i="1" baseline="-25000" dirty="0">
                <a:effectLst/>
                <a:latin typeface="Century Gothic" panose="020B0502020202020204" pitchFamily="34" charset="0"/>
                <a:ea typeface="Calibri" panose="020F0502020204030204" pitchFamily="34" charset="0"/>
                <a:cs typeface="Cambria Math" panose="02040503050406030204" pitchFamily="18" charset="0"/>
              </a:rPr>
              <a:t>1</a:t>
            </a:r>
            <a:r>
              <a:rPr lang="el-GR" sz="1600" i="1" dirty="0">
                <a:effectLst/>
                <a:latin typeface="Century Gothic" panose="020B0502020202020204" pitchFamily="34" charset="0"/>
                <a:ea typeface="Calibri" panose="020F0502020204030204" pitchFamily="34" charset="0"/>
                <a:cs typeface="Cambria Math" panose="02040503050406030204" pitchFamily="18" charset="0"/>
              </a:rPr>
              <a:t>×</a:t>
            </a:r>
            <a:r>
              <a:rPr lang="tr-TR" sz="1600" i="1" dirty="0">
                <a:effectLst/>
                <a:latin typeface="Century Gothic" panose="020B0502020202020204" pitchFamily="34" charset="0"/>
                <a:ea typeface="Calibri" panose="020F0502020204030204" pitchFamily="34" charset="0"/>
                <a:cs typeface="Cambria Math" panose="02040503050406030204" pitchFamily="18" charset="0"/>
              </a:rPr>
              <a:t>TV</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tr-TR" sz="1600" dirty="0">
                <a:latin typeface="Century Gothic" panose="020B0502020202020204" pitchFamily="34" charset="0"/>
              </a:rPr>
              <a:t>S</a:t>
            </a:r>
            <a:r>
              <a:rPr lang="tr-TR" sz="1600" b="0" i="0" dirty="0">
                <a:effectLst/>
                <a:latin typeface="Century Gothic" panose="020B0502020202020204" pitchFamily="34" charset="0"/>
              </a:rPr>
              <a:t>atışlar ve TV değişkenleri   arasındaki doğrusal model formülize edildiği gibidir.</a:t>
            </a:r>
          </a:p>
          <a:p>
            <a:pPr marL="0" indent="0">
              <a:buNone/>
            </a:pPr>
            <a:endParaRPr lang="tr-TR" sz="2000" dirty="0"/>
          </a:p>
        </p:txBody>
      </p:sp>
    </p:spTree>
    <p:extLst>
      <p:ext uri="{BB962C8B-B14F-4D97-AF65-F5344CB8AC3E}">
        <p14:creationId xmlns:p14="http://schemas.microsoft.com/office/powerpoint/2010/main" val="19029256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Başlık 1">
            <a:extLst>
              <a:ext uri="{FF2B5EF4-FFF2-40B4-BE49-F238E27FC236}">
                <a16:creationId xmlns:a16="http://schemas.microsoft.com/office/drawing/2014/main" id="{6A6CB0A5-2AEB-E69E-1BC7-BB7EF0283AEC}"/>
              </a:ext>
            </a:extLst>
          </p:cNvPr>
          <p:cNvSpPr>
            <a:spLocks noGrp="1"/>
          </p:cNvSpPr>
          <p:nvPr>
            <p:ph type="title"/>
          </p:nvPr>
        </p:nvSpPr>
        <p:spPr>
          <a:xfrm>
            <a:off x="1014140" y="1450655"/>
            <a:ext cx="4325955" cy="3956690"/>
          </a:xfrm>
        </p:spPr>
        <p:txBody>
          <a:bodyPr anchor="ctr">
            <a:normAutofit/>
          </a:bodyPr>
          <a:lstStyle/>
          <a:p>
            <a:r>
              <a:rPr lang="tr-TR" sz="5400" dirty="0">
                <a:solidFill>
                  <a:schemeClr val="bg1"/>
                </a:solidFill>
                <a:latin typeface="Century Gothic" panose="020B0502020202020204" pitchFamily="34" charset="0"/>
              </a:rPr>
              <a:t>DENETİMLİ ÖĞRENME</a:t>
            </a:r>
            <a:endParaRPr lang="en-GB" sz="5400" dirty="0">
              <a:solidFill>
                <a:schemeClr val="bg1"/>
              </a:solidFill>
              <a:latin typeface="Century Gothic" panose="020B0502020202020204" pitchFamily="34" charset="0"/>
            </a:endParaRPr>
          </a:p>
        </p:txBody>
      </p:sp>
      <p:cxnSp>
        <p:nvCxnSpPr>
          <p:cNvPr id="36"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25050195-8486-45B6-3084-97ECB74F2491}"/>
              </a:ext>
            </a:extLst>
          </p:cNvPr>
          <p:cNvSpPr>
            <a:spLocks noGrp="1"/>
          </p:cNvSpPr>
          <p:nvPr>
            <p:ph idx="1"/>
          </p:nvPr>
        </p:nvSpPr>
        <p:spPr>
          <a:xfrm>
            <a:off x="6096000" y="1108061"/>
            <a:ext cx="5008901" cy="4571972"/>
          </a:xfrm>
        </p:spPr>
        <p:txBody>
          <a:bodyPr anchor="ctr">
            <a:normAutofit/>
          </a:bodyPr>
          <a:lstStyle/>
          <a:p>
            <a:pPr marL="0" indent="0">
              <a:buNone/>
            </a:pP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Denetimli öğrenme</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 aldığı veriler ve ürettiği sonuçlara dayalı olarak bir model geliştirme</a:t>
            </a:r>
            <a:r>
              <a:rPr lang="tr-TR" sz="1600" dirty="0">
                <a:solidFill>
                  <a:schemeClr val="bg1"/>
                </a:solidFill>
                <a:latin typeface="Century Gothic" panose="020B0502020202020204" pitchFamily="34" charset="0"/>
              </a:rPr>
              <a:t> işlemidir</a:t>
            </a:r>
            <a:r>
              <a:rPr lang="en-GB" sz="1600" dirty="0">
                <a:solidFill>
                  <a:schemeClr val="bg1"/>
                </a:solidFill>
                <a:latin typeface="Century Gothic" panose="020B0502020202020204" pitchFamily="34" charset="0"/>
              </a:rPr>
              <a:t>. </a:t>
            </a:r>
            <a:r>
              <a:rPr lang="tr-TR" sz="1600" dirty="0">
                <a:solidFill>
                  <a:schemeClr val="bg1"/>
                </a:solidFill>
                <a:latin typeface="Century Gothic" panose="020B0502020202020204" pitchFamily="34" charset="0"/>
              </a:rPr>
              <a:t>Diğer makine öğrenmesi türlerine kıyasla d</a:t>
            </a:r>
            <a:r>
              <a:rPr lang="en-GB" sz="1600" dirty="0">
                <a:solidFill>
                  <a:schemeClr val="bg1"/>
                </a:solidFill>
                <a:latin typeface="Century Gothic" panose="020B0502020202020204" pitchFamily="34" charset="0"/>
              </a:rPr>
              <a:t>enetimli öğrenme</a:t>
            </a:r>
            <a:r>
              <a:rPr lang="tr-TR" sz="1600" dirty="0">
                <a:solidFill>
                  <a:schemeClr val="bg1"/>
                </a:solidFill>
                <a:latin typeface="Century Gothic" panose="020B0502020202020204" pitchFamily="34" charset="0"/>
              </a:rPr>
              <a:t>nin en büyük farkı </a:t>
            </a:r>
            <a:r>
              <a:rPr lang="en-GB" sz="1600" dirty="0">
                <a:solidFill>
                  <a:schemeClr val="bg1"/>
                </a:solidFill>
                <a:latin typeface="Century Gothic" panose="020B0502020202020204" pitchFamily="34" charset="0"/>
              </a:rPr>
              <a:t>veri etiketi kullanılma</a:t>
            </a:r>
            <a:r>
              <a:rPr lang="tr-TR" sz="1600" dirty="0">
                <a:solidFill>
                  <a:schemeClr val="bg1"/>
                </a:solidFill>
                <a:latin typeface="Century Gothic" panose="020B0502020202020204" pitchFamily="34" charset="0"/>
              </a:rPr>
              <a:t>sıdır. </a:t>
            </a:r>
            <a:r>
              <a:rPr lang="en-GB" sz="1600" dirty="0">
                <a:solidFill>
                  <a:schemeClr val="bg1"/>
                </a:solidFill>
                <a:latin typeface="Century Gothic" panose="020B0502020202020204" pitchFamily="34" charset="0"/>
              </a:rPr>
              <a:t>Etiketlediğimiz veriye,</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gösterdiğimiz sınıf</a:t>
            </a:r>
            <a:r>
              <a:rPr lang="tr-TR" sz="1600" dirty="0">
                <a:solidFill>
                  <a:schemeClr val="bg1"/>
                </a:solidFill>
                <a:latin typeface="Century Gothic" panose="020B0502020202020204" pitchFamily="34" charset="0"/>
              </a:rPr>
              <a:t> ve </a:t>
            </a:r>
            <a:r>
              <a:rPr lang="en-GB" sz="1600" dirty="0">
                <a:solidFill>
                  <a:schemeClr val="bg1"/>
                </a:solidFill>
                <a:latin typeface="Century Gothic" panose="020B0502020202020204" pitchFamily="34" charset="0"/>
              </a:rPr>
              <a:t>bilgiye göre mevcut gerçekliğe dayanarak m</a:t>
            </a:r>
            <a:r>
              <a:rPr lang="tr-TR" sz="1600" dirty="0">
                <a:solidFill>
                  <a:schemeClr val="bg1"/>
                </a:solidFill>
                <a:latin typeface="Century Gothic" panose="020B0502020202020204" pitchFamily="34" charset="0"/>
              </a:rPr>
              <a:t>o</a:t>
            </a:r>
            <a:r>
              <a:rPr lang="en-GB" sz="1600" dirty="0">
                <a:solidFill>
                  <a:schemeClr val="bg1"/>
                </a:solidFill>
                <a:latin typeface="Century Gothic" panose="020B0502020202020204" pitchFamily="34" charset="0"/>
              </a:rPr>
              <a:t>d</a:t>
            </a:r>
            <a:r>
              <a:rPr lang="tr-TR" sz="1600" dirty="0">
                <a:solidFill>
                  <a:schemeClr val="bg1"/>
                </a:solidFill>
                <a:latin typeface="Century Gothic" panose="020B0502020202020204" pitchFamily="34" charset="0"/>
              </a:rPr>
              <a:t>e</a:t>
            </a:r>
            <a:r>
              <a:rPr lang="en-GB" sz="1600" dirty="0">
                <a:solidFill>
                  <a:schemeClr val="bg1"/>
                </a:solidFill>
                <a:latin typeface="Century Gothic" panose="020B0502020202020204" pitchFamily="34" charset="0"/>
              </a:rPr>
              <a:t>l geliştirme algoritmasıdır.</a:t>
            </a:r>
          </a:p>
          <a:p>
            <a:endParaRPr lang="tr-TR" sz="1600" dirty="0">
              <a:solidFill>
                <a:schemeClr val="bg1"/>
              </a:solidFill>
              <a:latin typeface="Century Gothic" panose="020B0502020202020204" pitchFamily="34" charset="0"/>
            </a:endParaRPr>
          </a:p>
          <a:p>
            <a:pPr marL="0" indent="0">
              <a:buNone/>
            </a:pPr>
            <a:r>
              <a:rPr lang="en-GB" sz="1600" dirty="0">
                <a:solidFill>
                  <a:schemeClr val="bg1"/>
                </a:solidFill>
                <a:latin typeface="Century Gothic" panose="020B0502020202020204" pitchFamily="34" charset="0"/>
              </a:rPr>
              <a:t>Örn</a:t>
            </a:r>
            <a:r>
              <a:rPr lang="tr-TR" sz="1600" dirty="0">
                <a:solidFill>
                  <a:schemeClr val="bg1"/>
                </a:solidFill>
                <a:latin typeface="Century Gothic" panose="020B0502020202020204" pitchFamily="34" charset="0"/>
              </a:rPr>
              <a:t>e</a:t>
            </a:r>
            <a:r>
              <a:rPr lang="en-GB" sz="1600" dirty="0">
                <a:solidFill>
                  <a:schemeClr val="bg1"/>
                </a:solidFill>
                <a:latin typeface="Century Gothic" panose="020B0502020202020204" pitchFamily="34" charset="0"/>
              </a:rPr>
              <a:t>kler üzer</a:t>
            </a:r>
            <a:r>
              <a:rPr lang="tr-TR" sz="1600" dirty="0">
                <a:solidFill>
                  <a:schemeClr val="bg1"/>
                </a:solidFill>
                <a:latin typeface="Century Gothic" panose="020B0502020202020204" pitchFamily="34" charset="0"/>
              </a:rPr>
              <a:t>in</a:t>
            </a:r>
            <a:r>
              <a:rPr lang="en-GB" sz="1600" dirty="0">
                <a:solidFill>
                  <a:schemeClr val="bg1"/>
                </a:solidFill>
                <a:latin typeface="Century Gothic" panose="020B0502020202020204" pitchFamily="34" charset="0"/>
              </a:rPr>
              <a:t>de bir öğrenme sağlar ve yeni girdilerde </a:t>
            </a:r>
            <a:r>
              <a:rPr lang="tr-TR" sz="1600" dirty="0">
                <a:solidFill>
                  <a:schemeClr val="bg1"/>
                </a:solidFill>
                <a:latin typeface="Century Gothic" panose="020B0502020202020204" pitchFamily="34" charset="0"/>
              </a:rPr>
              <a:t>de </a:t>
            </a:r>
            <a:r>
              <a:rPr lang="en-GB" sz="1600" dirty="0">
                <a:solidFill>
                  <a:schemeClr val="bg1"/>
                </a:solidFill>
                <a:latin typeface="Century Gothic" panose="020B0502020202020204" pitchFamily="34" charset="0"/>
              </a:rPr>
              <a:t>etiketi tahmin etmeye çalışır.</a:t>
            </a:r>
          </a:p>
        </p:txBody>
      </p:sp>
    </p:spTree>
    <p:extLst>
      <p:ext uri="{BB962C8B-B14F-4D97-AF65-F5344CB8AC3E}">
        <p14:creationId xmlns:p14="http://schemas.microsoft.com/office/powerpoint/2010/main" val="26769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9" name="İçerik Yer Tutucusu 2">
            <a:extLst>
              <a:ext uri="{FF2B5EF4-FFF2-40B4-BE49-F238E27FC236}">
                <a16:creationId xmlns:a16="http://schemas.microsoft.com/office/drawing/2014/main" id="{D6AE8984-3FD6-0960-B2D9-759C8BB676D0}"/>
              </a:ext>
            </a:extLst>
          </p:cNvPr>
          <p:cNvGraphicFramePr>
            <a:graphicFrameLocks noGrp="1"/>
          </p:cNvGraphicFramePr>
          <p:nvPr>
            <p:ph idx="1"/>
            <p:extLst>
              <p:ext uri="{D42A27DB-BD31-4B8C-83A1-F6EECF244321}">
                <p14:modId xmlns:p14="http://schemas.microsoft.com/office/powerpoint/2010/main" val="2081188874"/>
              </p:ext>
            </p:extLst>
          </p:nvPr>
        </p:nvGraphicFramePr>
        <p:xfrm>
          <a:off x="556501" y="224118"/>
          <a:ext cx="10950387" cy="6409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etin kutusu 1">
            <a:extLst>
              <a:ext uri="{FF2B5EF4-FFF2-40B4-BE49-F238E27FC236}">
                <a16:creationId xmlns:a16="http://schemas.microsoft.com/office/drawing/2014/main" id="{0E502B46-1ACF-2FF1-8551-A7BD2037C5FD}"/>
              </a:ext>
            </a:extLst>
          </p:cNvPr>
          <p:cNvSpPr txBox="1"/>
          <p:nvPr/>
        </p:nvSpPr>
        <p:spPr>
          <a:xfrm>
            <a:off x="5001768" y="2967335"/>
            <a:ext cx="3355848" cy="461665"/>
          </a:xfrm>
          <a:prstGeom prst="rect">
            <a:avLst/>
          </a:prstGeom>
          <a:noFill/>
        </p:spPr>
        <p:txBody>
          <a:bodyPr wrap="square" rtlCol="0">
            <a:spAutoFit/>
          </a:bodyPr>
          <a:lstStyle/>
          <a:p>
            <a:r>
              <a:rPr lang="tr-TR" sz="2400" i="1"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Y= </a:t>
            </a:r>
            <a:r>
              <a:rPr lang="el-GR" sz="2400" i="1"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β</a:t>
            </a:r>
            <a:r>
              <a:rPr lang="tr-TR" sz="2400" i="1" baseline="-25000"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0</a:t>
            </a:r>
            <a:r>
              <a:rPr lang="el-GR" sz="2400" i="1"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+β</a:t>
            </a:r>
            <a:r>
              <a:rPr lang="tr-TR" sz="2400" i="1" baseline="-25000"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1</a:t>
            </a:r>
            <a:r>
              <a:rPr lang="tr-TR" sz="2400" i="1" dirty="0">
                <a:solidFill>
                  <a:schemeClr val="bg1"/>
                </a:solidFill>
                <a:effectLst/>
                <a:latin typeface="Century Gothic" panose="020B0502020202020204" pitchFamily="34" charset="0"/>
                <a:ea typeface="Calibri" panose="020F0502020204030204" pitchFamily="34" charset="0"/>
                <a:cs typeface="Cambria Math" panose="02040503050406030204" pitchFamily="18" charset="0"/>
              </a:rPr>
              <a:t>X+e</a:t>
            </a:r>
            <a:endParaRPr lang="tr-TR" sz="2400" dirty="0">
              <a:solidFill>
                <a:schemeClr val="bg1"/>
              </a:solidFill>
            </a:endParaRPr>
          </a:p>
        </p:txBody>
      </p:sp>
    </p:spTree>
    <p:extLst>
      <p:ext uri="{BB962C8B-B14F-4D97-AF65-F5344CB8AC3E}">
        <p14:creationId xmlns:p14="http://schemas.microsoft.com/office/powerpoint/2010/main" val="2629255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sim 2">
            <a:extLst>
              <a:ext uri="{FF2B5EF4-FFF2-40B4-BE49-F238E27FC236}">
                <a16:creationId xmlns:a16="http://schemas.microsoft.com/office/drawing/2014/main" id="{E27D5151-74D4-64B3-83EC-216E6C11696A}"/>
              </a:ext>
            </a:extLst>
          </p:cNvPr>
          <p:cNvPicPr>
            <a:picLocks noChangeAspect="1"/>
          </p:cNvPicPr>
          <p:nvPr/>
        </p:nvPicPr>
        <p:blipFill rotWithShape="1">
          <a:blip r:embed="rId2"/>
          <a:srcRect t="3608" r="2" b="2"/>
          <a:stretch/>
        </p:blipFill>
        <p:spPr>
          <a:xfrm>
            <a:off x="1155547" y="637762"/>
            <a:ext cx="9889808" cy="5576770"/>
          </a:xfrm>
          <a:prstGeom prst="rect">
            <a:avLst/>
          </a:prstGeom>
        </p:spPr>
      </p:pic>
    </p:spTree>
    <p:extLst>
      <p:ext uri="{BB962C8B-B14F-4D97-AF65-F5344CB8AC3E}">
        <p14:creationId xmlns:p14="http://schemas.microsoft.com/office/powerpoint/2010/main" val="3727105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FB2F3E-259B-4650-B258-F09745BAA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84C5BAC-71DF-48C0-AB51-699516D3BE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6742FA10-28D2-4023-A08B-427E93706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BC497CE0-1368-4C66-923F-CA97C35ED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F96D638D-D7BB-43E9-BC7A-6FBBDB507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207DB018-8F92-42DF-A1CA-065C774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BB2A6006-A798-4927-B799-42A45D5B1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3F6DB3F4-548A-4D02-A6CC-D5275E6C8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2D9F4A59-DDA2-427E-802B-9056AD99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BF086A79-DD15-4D5E-A197-9ADE0ACF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CCB86A9C-D602-4645-AF2E-7BADDF1E9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21C6649F-C4FA-423E-A09A-1B286FAE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F00891A4-E0CB-4F23-AD2A-4A2108753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0688C71A-541C-4CD1-9821-92958FFC0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B5F5BDE4-42C0-4408-B6A9-B35D037F1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B215F5C9-B825-47D1-8E5B-AE5BE61A4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8FDD346A-E62F-4D05-B776-13CE8F35F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C1037E36-F1A3-4462-A9C6-C94A78146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10D539D8-C2C4-45F9-9778-440E8624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8B003199-95C6-4E08-9D5D-E53DAF421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6A2507B4-2AA4-44A1-93B1-D65EC73AF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sp>
        <p:nvSpPr>
          <p:cNvPr id="3" name="Alt Başlık 2">
            <a:extLst>
              <a:ext uri="{FF2B5EF4-FFF2-40B4-BE49-F238E27FC236}">
                <a16:creationId xmlns:a16="http://schemas.microsoft.com/office/drawing/2014/main" id="{987E5559-737A-0397-9B23-FA926983FF5C}"/>
              </a:ext>
            </a:extLst>
          </p:cNvPr>
          <p:cNvSpPr>
            <a:spLocks noGrp="1"/>
          </p:cNvSpPr>
          <p:nvPr>
            <p:ph type="subTitle" idx="1"/>
          </p:nvPr>
        </p:nvSpPr>
        <p:spPr>
          <a:xfrm>
            <a:off x="1208011" y="4117851"/>
            <a:ext cx="8238744" cy="1225296"/>
          </a:xfrm>
        </p:spPr>
        <p:txBody>
          <a:bodyPr>
            <a:normAutofit/>
          </a:bodyPr>
          <a:lstStyle/>
          <a:p>
            <a:pPr algn="l"/>
            <a:r>
              <a:rPr lang="tr-TR" sz="1600" dirty="0">
                <a:latin typeface="Century Gothic" panose="020B0502020202020204" pitchFamily="34" charset="0"/>
              </a:rPr>
              <a:t>Basit doğrusal regresyon analizi sonucu parametre kestirimlerinin güvenli olabilmesi için bazı varsayımların geçerli olması gereklidir .</a:t>
            </a:r>
          </a:p>
          <a:p>
            <a:pPr algn="l"/>
            <a:r>
              <a:rPr lang="tr-TR" sz="1600" dirty="0">
                <a:latin typeface="Century Gothic" panose="020B0502020202020204" pitchFamily="34" charset="0"/>
              </a:rPr>
              <a:t>Modeldeki bağımsız değişkenlerin, bağımlı değişkeni ne kadar açıkladığı R</a:t>
            </a:r>
            <a:r>
              <a:rPr lang="tr-TR" sz="1600" baseline="30000" dirty="0">
                <a:latin typeface="Century Gothic" panose="020B0502020202020204" pitchFamily="34" charset="0"/>
              </a:rPr>
              <a:t>2</a:t>
            </a:r>
            <a:r>
              <a:rPr lang="tr-TR" sz="1600" dirty="0">
                <a:latin typeface="Century Gothic" panose="020B0502020202020204" pitchFamily="34" charset="0"/>
              </a:rPr>
              <a:t> değeri ile ölçülür.</a:t>
            </a:r>
          </a:p>
        </p:txBody>
      </p:sp>
      <p:sp>
        <p:nvSpPr>
          <p:cNvPr id="31" name="Isosceles Triangle 30">
            <a:extLst>
              <a:ext uri="{FF2B5EF4-FFF2-40B4-BE49-F238E27FC236}">
                <a16:creationId xmlns:a16="http://schemas.microsoft.com/office/drawing/2014/main" id="{83CB2632-0822-4E49-A707-FA1B8A4D0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35823" y="3320139"/>
            <a:ext cx="300774" cy="25928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tx1"/>
              </a:solidFill>
            </a:endParaRPr>
          </a:p>
        </p:txBody>
      </p:sp>
    </p:spTree>
    <p:extLst>
      <p:ext uri="{BB962C8B-B14F-4D97-AF65-F5344CB8AC3E}">
        <p14:creationId xmlns:p14="http://schemas.microsoft.com/office/powerpoint/2010/main" val="285041501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Renkli matematik öğrenme nesneleri">
            <a:extLst>
              <a:ext uri="{FF2B5EF4-FFF2-40B4-BE49-F238E27FC236}">
                <a16:creationId xmlns:a16="http://schemas.microsoft.com/office/drawing/2014/main" id="{53EA4117-CE44-85F4-9F4A-380269C169BD}"/>
              </a:ext>
            </a:extLst>
          </p:cNvPr>
          <p:cNvPicPr>
            <a:picLocks noChangeAspect="1"/>
          </p:cNvPicPr>
          <p:nvPr/>
        </p:nvPicPr>
        <p:blipFill rotWithShape="1">
          <a:blip r:embed="rId2"/>
          <a:srcRect t="7380" r="-1" b="8328"/>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F0AA5FD3-177A-4313-B5D0-2DF4B3443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82696" y="-3082698"/>
            <a:ext cx="6026299" cy="12191695"/>
          </a:xfrm>
          <a:custGeom>
            <a:avLst/>
            <a:gdLst>
              <a:gd name="connsiteX0" fmla="*/ 0 w 6026299"/>
              <a:gd name="connsiteY0" fmla="*/ 12190169 h 12191695"/>
              <a:gd name="connsiteX1" fmla="*/ 0 w 6026299"/>
              <a:gd name="connsiteY1" fmla="*/ 1217 h 12191695"/>
              <a:gd name="connsiteX2" fmla="*/ 169958 w 6026299"/>
              <a:gd name="connsiteY2" fmla="*/ 1217 h 12191695"/>
              <a:gd name="connsiteX3" fmla="*/ 169958 w 6026299"/>
              <a:gd name="connsiteY3" fmla="*/ 0 h 12191695"/>
              <a:gd name="connsiteX4" fmla="*/ 413807 w 6026299"/>
              <a:gd name="connsiteY4" fmla="*/ 0 h 12191695"/>
              <a:gd name="connsiteX5" fmla="*/ 675079 w 6026299"/>
              <a:gd name="connsiteY5" fmla="*/ 0 h 12191695"/>
              <a:gd name="connsiteX6" fmla="*/ 893165 w 6026299"/>
              <a:gd name="connsiteY6" fmla="*/ 0 h 12191695"/>
              <a:gd name="connsiteX7" fmla="*/ 925786 w 6026299"/>
              <a:gd name="connsiteY7" fmla="*/ 0 h 12191695"/>
              <a:gd name="connsiteX8" fmla="*/ 1581826 w 6026299"/>
              <a:gd name="connsiteY8" fmla="*/ 0 h 12191695"/>
              <a:gd name="connsiteX9" fmla="*/ 1590992 w 6026299"/>
              <a:gd name="connsiteY9" fmla="*/ 0 h 12191695"/>
              <a:gd name="connsiteX10" fmla="*/ 1685164 w 6026299"/>
              <a:gd name="connsiteY10" fmla="*/ 0 h 12191695"/>
              <a:gd name="connsiteX11" fmla="*/ 2806109 w 6026299"/>
              <a:gd name="connsiteY11" fmla="*/ 0 h 12191695"/>
              <a:gd name="connsiteX12" fmla="*/ 4807848 w 6026299"/>
              <a:gd name="connsiteY12" fmla="*/ 0 h 12191695"/>
              <a:gd name="connsiteX13" fmla="*/ 4824457 w 6026299"/>
              <a:gd name="connsiteY13" fmla="*/ 26661 h 12191695"/>
              <a:gd name="connsiteX14" fmla="*/ 6026299 w 6026299"/>
              <a:gd name="connsiteY14" fmla="*/ 6438338 h 12191695"/>
              <a:gd name="connsiteX15" fmla="*/ 4619169 w 6026299"/>
              <a:gd name="connsiteY15" fmla="*/ 11332719 h 12191695"/>
              <a:gd name="connsiteX16" fmla="*/ 4231307 w 6026299"/>
              <a:gd name="connsiteY16" fmla="*/ 12054097 h 12191695"/>
              <a:gd name="connsiteX17" fmla="*/ 4147408 w 6026299"/>
              <a:gd name="connsiteY17" fmla="*/ 12191695 h 12191695"/>
              <a:gd name="connsiteX18" fmla="*/ 2806109 w 6026299"/>
              <a:gd name="connsiteY18" fmla="*/ 12191695 h 12191695"/>
              <a:gd name="connsiteX19" fmla="*/ 1590992 w 6026299"/>
              <a:gd name="connsiteY19" fmla="*/ 12191695 h 12191695"/>
              <a:gd name="connsiteX20" fmla="*/ 1581826 w 6026299"/>
              <a:gd name="connsiteY20" fmla="*/ 12191695 h 12191695"/>
              <a:gd name="connsiteX21" fmla="*/ 1453643 w 6026299"/>
              <a:gd name="connsiteY21" fmla="*/ 12191695 h 12191695"/>
              <a:gd name="connsiteX22" fmla="*/ 925786 w 6026299"/>
              <a:gd name="connsiteY22" fmla="*/ 12191695 h 12191695"/>
              <a:gd name="connsiteX23" fmla="*/ 893165 w 6026299"/>
              <a:gd name="connsiteY23" fmla="*/ 12191695 h 12191695"/>
              <a:gd name="connsiteX24" fmla="*/ 675079 w 6026299"/>
              <a:gd name="connsiteY24" fmla="*/ 12191695 h 12191695"/>
              <a:gd name="connsiteX25" fmla="*/ 413807 w 6026299"/>
              <a:gd name="connsiteY25" fmla="*/ 12191695 h 12191695"/>
              <a:gd name="connsiteX26" fmla="*/ 169958 w 6026299"/>
              <a:gd name="connsiteY26" fmla="*/ 12191695 h 12191695"/>
              <a:gd name="connsiteX27" fmla="*/ 169958 w 6026299"/>
              <a:gd name="connsiteY27" fmla="*/ 12190169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6299" h="12191695">
                <a:moveTo>
                  <a:pt x="0" y="12190169"/>
                </a:moveTo>
                <a:lnTo>
                  <a:pt x="0" y="1217"/>
                </a:lnTo>
                <a:lnTo>
                  <a:pt x="169958" y="1217"/>
                </a:lnTo>
                <a:lnTo>
                  <a:pt x="169958" y="0"/>
                </a:lnTo>
                <a:lnTo>
                  <a:pt x="413807" y="0"/>
                </a:lnTo>
                <a:lnTo>
                  <a:pt x="675079" y="0"/>
                </a:lnTo>
                <a:lnTo>
                  <a:pt x="893165" y="0"/>
                </a:lnTo>
                <a:lnTo>
                  <a:pt x="925786" y="0"/>
                </a:lnTo>
                <a:lnTo>
                  <a:pt x="1581826" y="0"/>
                </a:lnTo>
                <a:lnTo>
                  <a:pt x="1590992" y="0"/>
                </a:lnTo>
                <a:lnTo>
                  <a:pt x="1685164" y="0"/>
                </a:lnTo>
                <a:lnTo>
                  <a:pt x="2806109" y="0"/>
                </a:lnTo>
                <a:lnTo>
                  <a:pt x="4807848" y="0"/>
                </a:lnTo>
                <a:lnTo>
                  <a:pt x="4824457" y="26661"/>
                </a:lnTo>
                <a:cubicBezTo>
                  <a:pt x="5595579" y="1341551"/>
                  <a:pt x="6026299" y="3721137"/>
                  <a:pt x="6026299" y="6438338"/>
                </a:cubicBezTo>
                <a:cubicBezTo>
                  <a:pt x="6026299" y="8833790"/>
                  <a:pt x="5329078" y="9960353"/>
                  <a:pt x="4619169" y="11332719"/>
                </a:cubicBezTo>
                <a:cubicBezTo>
                  <a:pt x="4489892" y="11582638"/>
                  <a:pt x="4361797" y="11827452"/>
                  <a:pt x="4231307" y="12054097"/>
                </a:cubicBezTo>
                <a:lnTo>
                  <a:pt x="4147408" y="12191695"/>
                </a:lnTo>
                <a:lnTo>
                  <a:pt x="2806109" y="12191695"/>
                </a:lnTo>
                <a:lnTo>
                  <a:pt x="1590992" y="12191695"/>
                </a:lnTo>
                <a:lnTo>
                  <a:pt x="1581826" y="12191695"/>
                </a:lnTo>
                <a:lnTo>
                  <a:pt x="1453643" y="12191695"/>
                </a:lnTo>
                <a:lnTo>
                  <a:pt x="925786" y="12191695"/>
                </a:lnTo>
                <a:lnTo>
                  <a:pt x="893165" y="12191695"/>
                </a:lnTo>
                <a:lnTo>
                  <a:pt x="675079" y="12191695"/>
                </a:lnTo>
                <a:lnTo>
                  <a:pt x="413807" y="12191695"/>
                </a:lnTo>
                <a:lnTo>
                  <a:pt x="169958" y="12191695"/>
                </a:lnTo>
                <a:lnTo>
                  <a:pt x="169958" y="12190169"/>
                </a:ln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İçerik Yer Tutucusu 2">
            <a:extLst>
              <a:ext uri="{FF2B5EF4-FFF2-40B4-BE49-F238E27FC236}">
                <a16:creationId xmlns:a16="http://schemas.microsoft.com/office/drawing/2014/main" id="{4A85F776-41BC-2A5D-127F-EE5FD704F3F5}"/>
              </a:ext>
            </a:extLst>
          </p:cNvPr>
          <p:cNvSpPr>
            <a:spLocks noGrp="1"/>
          </p:cNvSpPr>
          <p:nvPr>
            <p:ph idx="1"/>
          </p:nvPr>
        </p:nvSpPr>
        <p:spPr>
          <a:xfrm>
            <a:off x="4353181" y="2586649"/>
            <a:ext cx="3346068" cy="1476745"/>
          </a:xfrm>
        </p:spPr>
        <p:txBody>
          <a:bodyPr>
            <a:normAutofit/>
          </a:bodyPr>
          <a:lstStyle/>
          <a:p>
            <a:pPr marL="0" indent="0">
              <a:buNone/>
              <a:tabLst>
                <a:tab pos="829945" algn="l"/>
              </a:tabLst>
            </a:pPr>
            <a:r>
              <a:rPr lang="tr-TR" sz="1600" dirty="0">
                <a:effectLst/>
                <a:latin typeface="Century Gothic" panose="020B0502020202020204" pitchFamily="34" charset="0"/>
                <a:ea typeface="Calibri" panose="020F0502020204030204" pitchFamily="34" charset="0"/>
                <a:cs typeface="Calibri" panose="020F0502020204030204" pitchFamily="34" charset="0"/>
              </a:rPr>
              <a:t>R</a:t>
            </a:r>
            <a:r>
              <a:rPr lang="tr-TR" sz="1600" baseline="30000" dirty="0">
                <a:effectLst/>
                <a:latin typeface="Century Gothic" panose="020B0502020202020204" pitchFamily="34" charset="0"/>
                <a:ea typeface="Calibri" panose="020F0502020204030204" pitchFamily="34" charset="0"/>
                <a:cs typeface="Calibri" panose="020F0502020204030204" pitchFamily="34" charset="0"/>
              </a:rPr>
              <a:t>2 </a:t>
            </a:r>
            <a:r>
              <a:rPr lang="tr-TR" sz="1600" dirty="0">
                <a:effectLst/>
                <a:latin typeface="Century Gothic" panose="020B0502020202020204" pitchFamily="34" charset="0"/>
                <a:ea typeface="Calibri" panose="020F0502020204030204" pitchFamily="34" charset="0"/>
                <a:cs typeface="Calibri" panose="020F0502020204030204" pitchFamily="34" charset="0"/>
              </a:rPr>
              <a:t>değerini hesaplamak için </a:t>
            </a:r>
            <a:endParaRPr lang="tr-TR" sz="1600"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tabLst>
                <a:tab pos="829945" algn="l"/>
              </a:tabLst>
            </a:pPr>
            <a:r>
              <a:rPr lang="tr-TR" sz="1600" spc="15" dirty="0">
                <a:effectLst/>
                <a:latin typeface="Century Gothic" panose="020B0502020202020204" pitchFamily="34" charset="0"/>
                <a:ea typeface="Calibri" panose="020F0502020204030204" pitchFamily="34" charset="0"/>
                <a:cs typeface="Calibri" panose="020F0502020204030204" pitchFamily="34" charset="0"/>
              </a:rPr>
              <a:t>Toplam Kareler Toplamı</a:t>
            </a:r>
            <a:endParaRPr lang="tr-TR" sz="1600" dirty="0">
              <a:effectLst/>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tabLst>
                <a:tab pos="829945" algn="l"/>
              </a:tabLst>
            </a:pPr>
            <a:r>
              <a:rPr lang="tr-TR" sz="1600" spc="15" dirty="0">
                <a:effectLst/>
                <a:latin typeface="Century Gothic" panose="020B0502020202020204" pitchFamily="34" charset="0"/>
                <a:ea typeface="Calibri" panose="020F0502020204030204" pitchFamily="34" charset="0"/>
                <a:cs typeface="Calibri" panose="020F0502020204030204" pitchFamily="34" charset="0"/>
              </a:rPr>
              <a:t>Artık Kareler Toplamı</a:t>
            </a:r>
            <a:endParaRPr lang="tr-TR" sz="1600" dirty="0">
              <a:effectLst/>
              <a:latin typeface="Century Gothic" panose="020B0502020202020204" pitchFamily="34" charset="0"/>
              <a:ea typeface="Calibri" panose="020F0502020204030204" pitchFamily="34" charset="0"/>
              <a:cs typeface="Times New Roman" panose="02020603050405020304" pitchFamily="18" charset="0"/>
            </a:endParaRPr>
          </a:p>
          <a:p>
            <a:pPr marL="0" indent="0">
              <a:buNone/>
              <a:tabLst>
                <a:tab pos="829945" algn="l"/>
              </a:tabLst>
            </a:pPr>
            <a:r>
              <a:rPr lang="tr-TR" sz="1600" spc="15" dirty="0">
                <a:effectLst/>
                <a:latin typeface="Century Gothic" panose="020B0502020202020204" pitchFamily="34" charset="0"/>
                <a:ea typeface="Calibri" panose="020F0502020204030204" pitchFamily="34" charset="0"/>
                <a:cs typeface="Calibri" panose="020F0502020204030204" pitchFamily="34" charset="0"/>
              </a:rPr>
              <a:t>değerlerine ihtiyaç duyarız.</a:t>
            </a:r>
            <a:endParaRPr lang="tr-TR" sz="1600" dirty="0">
              <a:effectLst/>
              <a:latin typeface="Century Gothic" panose="020B0502020202020204" pitchFamily="34" charset="0"/>
              <a:ea typeface="Calibri" panose="020F0502020204030204" pitchFamily="34" charset="0"/>
              <a:cs typeface="Times New Roman" panose="02020603050405020304" pitchFamily="18" charset="0"/>
            </a:endParaRPr>
          </a:p>
          <a:p>
            <a:endParaRPr lang="tr-TR" sz="2000" dirty="0"/>
          </a:p>
        </p:txBody>
      </p:sp>
    </p:spTree>
    <p:extLst>
      <p:ext uri="{BB962C8B-B14F-4D97-AF65-F5344CB8AC3E}">
        <p14:creationId xmlns:p14="http://schemas.microsoft.com/office/powerpoint/2010/main" val="1130607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9D15EC0B-8BFB-5BD1-F012-4AA11C34C2C6}"/>
              </a:ext>
            </a:extLst>
          </p:cNvPr>
          <p:cNvSpPr>
            <a:spLocks noGrp="1"/>
          </p:cNvSpPr>
          <p:nvPr>
            <p:ph type="title"/>
          </p:nvPr>
        </p:nvSpPr>
        <p:spPr>
          <a:xfrm>
            <a:off x="641957" y="17792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effectLst/>
                <a:latin typeface="Century Gothic" panose="020B0502020202020204" pitchFamily="34" charset="0"/>
              </a:rPr>
              <a:t>R</a:t>
            </a:r>
            <a:r>
              <a:rPr lang="en-US" sz="2600" kern="1200" baseline="30000" dirty="0">
                <a:solidFill>
                  <a:srgbClr val="FFFFFF"/>
                </a:solidFill>
                <a:effectLst/>
                <a:latin typeface="Century Gothic" panose="020B0502020202020204" pitchFamily="34" charset="0"/>
              </a:rPr>
              <a:t>2 </a:t>
            </a:r>
            <a:r>
              <a:rPr lang="en-US" sz="2600" kern="1200" dirty="0">
                <a:solidFill>
                  <a:srgbClr val="FFFFFF"/>
                </a:solidFill>
                <a:latin typeface="Century Gothic" panose="020B0502020202020204" pitchFamily="34" charset="0"/>
              </a:rPr>
              <a:t>değeri</a:t>
            </a:r>
            <a:br>
              <a:rPr lang="en-US" sz="2600" kern="1200" dirty="0">
                <a:solidFill>
                  <a:srgbClr val="FFFFFF"/>
                </a:solidFill>
                <a:latin typeface="Century Gothic" panose="020B0502020202020204" pitchFamily="34" charset="0"/>
              </a:rPr>
            </a:br>
            <a:r>
              <a:rPr lang="en-US" sz="2600" kern="1200" dirty="0">
                <a:solidFill>
                  <a:srgbClr val="FFFFFF"/>
                </a:solidFill>
                <a:latin typeface="Century Gothic" panose="020B0502020202020204" pitchFamily="34" charset="0"/>
              </a:rPr>
              <a:t>yandaki</a:t>
            </a:r>
            <a:r>
              <a:rPr lang="en-US" sz="2600" kern="1200" dirty="0">
                <a:solidFill>
                  <a:srgbClr val="FFFFFF"/>
                </a:solidFill>
                <a:effectLst/>
                <a:latin typeface="Century Gothic" panose="020B0502020202020204" pitchFamily="34" charset="0"/>
              </a:rPr>
              <a:t> </a:t>
            </a:r>
            <a:r>
              <a:rPr lang="en-US" sz="2600" kern="1200" dirty="0">
                <a:solidFill>
                  <a:srgbClr val="FFFFFF"/>
                </a:solidFill>
                <a:latin typeface="Century Gothic" panose="020B0502020202020204" pitchFamily="34" charset="0"/>
              </a:rPr>
              <a:t>formül ile </a:t>
            </a:r>
            <a:r>
              <a:rPr lang="en-US" sz="2600" kern="1200" dirty="0">
                <a:solidFill>
                  <a:srgbClr val="FFFFFF"/>
                </a:solidFill>
                <a:effectLst/>
                <a:latin typeface="Century Gothic" panose="020B0502020202020204" pitchFamily="34" charset="0"/>
              </a:rPr>
              <a:t>hesaplanır</a:t>
            </a:r>
            <a:endParaRPr lang="en-US" sz="2600" kern="1200" dirty="0">
              <a:solidFill>
                <a:srgbClr val="FFFFFF"/>
              </a:solidFill>
              <a:latin typeface="Century Gothic" panose="020B0502020202020204" pitchFamily="34" charset="0"/>
            </a:endParaRPr>
          </a:p>
        </p:txBody>
      </p:sp>
      <p:pic>
        <p:nvPicPr>
          <p:cNvPr id="5" name="İçerik Yer Tutucusu 4">
            <a:extLst>
              <a:ext uri="{FF2B5EF4-FFF2-40B4-BE49-F238E27FC236}">
                <a16:creationId xmlns:a16="http://schemas.microsoft.com/office/drawing/2014/main" id="{4F59A105-A45B-AB07-540C-EEB87DD9FB06}"/>
              </a:ext>
            </a:extLst>
          </p:cNvPr>
          <p:cNvPicPr>
            <a:picLocks noGrp="1" noChangeAspect="1"/>
          </p:cNvPicPr>
          <p:nvPr>
            <p:ph idx="1"/>
          </p:nvPr>
        </p:nvPicPr>
        <p:blipFill>
          <a:blip r:embed="rId2"/>
          <a:stretch>
            <a:fillRect/>
          </a:stretch>
        </p:blipFill>
        <p:spPr>
          <a:xfrm>
            <a:off x="4027114" y="453994"/>
            <a:ext cx="7188199" cy="1563433"/>
          </a:xfrm>
          <a:prstGeom prst="rect">
            <a:avLst/>
          </a:prstGeom>
        </p:spPr>
      </p:pic>
      <p:sp>
        <p:nvSpPr>
          <p:cNvPr id="7" name="Metin kutusu 6">
            <a:extLst>
              <a:ext uri="{FF2B5EF4-FFF2-40B4-BE49-F238E27FC236}">
                <a16:creationId xmlns:a16="http://schemas.microsoft.com/office/drawing/2014/main" id="{52179736-68E0-FC9E-A31E-21F3DCD8D738}"/>
              </a:ext>
            </a:extLst>
          </p:cNvPr>
          <p:cNvSpPr txBox="1"/>
          <p:nvPr/>
        </p:nvSpPr>
        <p:spPr>
          <a:xfrm>
            <a:off x="4249628" y="2248203"/>
            <a:ext cx="7188199" cy="59055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b="0" i="0" dirty="0">
                <a:effectLst/>
                <a:latin typeface="Century Gothic" panose="020B0502020202020204" pitchFamily="34" charset="0"/>
              </a:rPr>
              <a:t>R</a:t>
            </a:r>
            <a:r>
              <a:rPr lang="en-US" sz="1600" b="0" i="0" baseline="30000" dirty="0">
                <a:effectLst/>
                <a:latin typeface="Century Gothic" panose="020B0502020202020204" pitchFamily="34" charset="0"/>
              </a:rPr>
              <a:t>2  </a:t>
            </a:r>
            <a:r>
              <a:rPr lang="en-US" sz="1600" dirty="0">
                <a:latin typeface="Century Gothic" panose="020B0502020202020204" pitchFamily="34" charset="0"/>
              </a:rPr>
              <a:t>0-1 arasında bir değer alır. </a:t>
            </a:r>
            <a:r>
              <a:rPr lang="en-US" sz="1600" b="0" i="0" dirty="0">
                <a:effectLst/>
                <a:latin typeface="Century Gothic" panose="020B0502020202020204" pitchFamily="34" charset="0"/>
              </a:rPr>
              <a:t>R</a:t>
            </a:r>
            <a:r>
              <a:rPr lang="en-US" sz="1600" b="0" i="0" baseline="30000" dirty="0">
                <a:effectLst/>
                <a:latin typeface="Century Gothic" panose="020B0502020202020204" pitchFamily="34" charset="0"/>
              </a:rPr>
              <a:t>2</a:t>
            </a:r>
            <a:r>
              <a:rPr lang="en-US" sz="1600" b="0" i="0" dirty="0">
                <a:effectLst/>
                <a:latin typeface="Century Gothic" panose="020B0502020202020204" pitchFamily="34" charset="0"/>
              </a:rPr>
              <a:t> değerinin 1’e yakın olması bağımsız değişkenlerin, bağımlı değişkenleri iyi bir şekilde açıkladığını gösterir.</a:t>
            </a:r>
            <a:endParaRPr lang="en-US" sz="1600" dirty="0">
              <a:latin typeface="Century Gothic" panose="020B0502020202020204" pitchFamily="34" charset="0"/>
            </a:endParaRPr>
          </a:p>
        </p:txBody>
      </p:sp>
      <p:pic>
        <p:nvPicPr>
          <p:cNvPr id="4" name="İçerik Yer Tutucusu 4">
            <a:extLst>
              <a:ext uri="{FF2B5EF4-FFF2-40B4-BE49-F238E27FC236}">
                <a16:creationId xmlns:a16="http://schemas.microsoft.com/office/drawing/2014/main" id="{89E25E92-0803-6AEC-04CC-506EA04178B3}"/>
              </a:ext>
            </a:extLst>
          </p:cNvPr>
          <p:cNvPicPr>
            <a:picLocks noChangeAspect="1"/>
          </p:cNvPicPr>
          <p:nvPr/>
        </p:nvPicPr>
        <p:blipFill>
          <a:blip r:embed="rId3"/>
          <a:stretch>
            <a:fillRect/>
          </a:stretch>
        </p:blipFill>
        <p:spPr>
          <a:xfrm>
            <a:off x="3201102" y="3069529"/>
            <a:ext cx="7941577" cy="3610551"/>
          </a:xfrm>
          <a:prstGeom prst="rect">
            <a:avLst/>
          </a:prstGeom>
          <a:ln>
            <a:noFill/>
          </a:ln>
        </p:spPr>
      </p:pic>
      <p:pic>
        <p:nvPicPr>
          <p:cNvPr id="6" name="Resim 5">
            <a:extLst>
              <a:ext uri="{FF2B5EF4-FFF2-40B4-BE49-F238E27FC236}">
                <a16:creationId xmlns:a16="http://schemas.microsoft.com/office/drawing/2014/main" id="{FA62D819-3A85-DA7D-3DD2-2BC03EFA6357}"/>
              </a:ext>
            </a:extLst>
          </p:cNvPr>
          <p:cNvPicPr>
            <a:picLocks noChangeAspect="1"/>
          </p:cNvPicPr>
          <p:nvPr/>
        </p:nvPicPr>
        <p:blipFill>
          <a:blip r:embed="rId4"/>
          <a:stretch>
            <a:fillRect/>
          </a:stretch>
        </p:blipFill>
        <p:spPr>
          <a:xfrm>
            <a:off x="9413988" y="3580103"/>
            <a:ext cx="1162050" cy="409575"/>
          </a:xfrm>
          <a:prstGeom prst="rect">
            <a:avLst/>
          </a:prstGeom>
        </p:spPr>
      </p:pic>
      <p:pic>
        <p:nvPicPr>
          <p:cNvPr id="8" name="Resim 7">
            <a:extLst>
              <a:ext uri="{FF2B5EF4-FFF2-40B4-BE49-F238E27FC236}">
                <a16:creationId xmlns:a16="http://schemas.microsoft.com/office/drawing/2014/main" id="{E4D5DD47-06E1-0CC4-06F8-7E78AB767730}"/>
              </a:ext>
            </a:extLst>
          </p:cNvPr>
          <p:cNvPicPr>
            <a:picLocks noChangeAspect="1"/>
          </p:cNvPicPr>
          <p:nvPr/>
        </p:nvPicPr>
        <p:blipFill>
          <a:blip r:embed="rId5"/>
          <a:stretch>
            <a:fillRect/>
          </a:stretch>
        </p:blipFill>
        <p:spPr>
          <a:xfrm>
            <a:off x="9385413" y="4500252"/>
            <a:ext cx="1190625" cy="590550"/>
          </a:xfrm>
          <a:prstGeom prst="rect">
            <a:avLst/>
          </a:prstGeom>
        </p:spPr>
      </p:pic>
    </p:spTree>
    <p:extLst>
      <p:ext uri="{BB962C8B-B14F-4D97-AF65-F5344CB8AC3E}">
        <p14:creationId xmlns:p14="http://schemas.microsoft.com/office/powerpoint/2010/main" val="3956426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Kağıtların kodları">
            <a:extLst>
              <a:ext uri="{FF2B5EF4-FFF2-40B4-BE49-F238E27FC236}">
                <a16:creationId xmlns:a16="http://schemas.microsoft.com/office/drawing/2014/main" id="{73D7C83C-B2D1-1F73-5EE0-441D4C0ED43A}"/>
              </a:ext>
            </a:extLst>
          </p:cNvPr>
          <p:cNvPicPr>
            <a:picLocks noChangeAspect="1"/>
          </p:cNvPicPr>
          <p:nvPr/>
        </p:nvPicPr>
        <p:blipFill rotWithShape="1">
          <a:blip r:embed="rId2"/>
          <a:srcRect t="3608" b="12122"/>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AE2A8A97-72C1-D217-583A-734609ADDA02}"/>
              </a:ext>
            </a:extLst>
          </p:cNvPr>
          <p:cNvSpPr>
            <a:spLocks noGrp="1"/>
          </p:cNvSpPr>
          <p:nvPr>
            <p:ph type="ctrTitle"/>
          </p:nvPr>
        </p:nvSpPr>
        <p:spPr>
          <a:xfrm>
            <a:off x="1524000" y="2551839"/>
            <a:ext cx="9144000" cy="1754326"/>
          </a:xfrm>
          <a:solidFill>
            <a:srgbClr val="000000">
              <a:alpha val="80000"/>
            </a:srgbClr>
          </a:solidFill>
          <a:ln w="279400" cap="sq" cmpd="thinThick">
            <a:solidFill>
              <a:srgbClr val="262626">
                <a:alpha val="89804"/>
              </a:srgbClr>
            </a:solidFill>
            <a:miter lim="800000"/>
          </a:ln>
        </p:spPr>
        <p:txBody>
          <a:bodyPr vert="horz" lIns="91440" tIns="45720" rIns="91440" bIns="45720" rtlCol="0" anchor="ctr">
            <a:normAutofit/>
          </a:bodyPr>
          <a:lstStyle/>
          <a:p>
            <a:r>
              <a:rPr lang="en-US" dirty="0">
                <a:solidFill>
                  <a:srgbClr val="FFFFFF"/>
                </a:solidFill>
                <a:latin typeface="Century Gothic" panose="020B0502020202020204" pitchFamily="34" charset="0"/>
              </a:rPr>
              <a:t>Çoklu Regresyon</a:t>
            </a:r>
          </a:p>
        </p:txBody>
      </p:sp>
    </p:spTree>
    <p:extLst>
      <p:ext uri="{BB962C8B-B14F-4D97-AF65-F5344CB8AC3E}">
        <p14:creationId xmlns:p14="http://schemas.microsoft.com/office/powerpoint/2010/main" val="52591625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Bir sakus formülü">
            <a:extLst>
              <a:ext uri="{FF2B5EF4-FFF2-40B4-BE49-F238E27FC236}">
                <a16:creationId xmlns:a16="http://schemas.microsoft.com/office/drawing/2014/main" id="{D458A358-D386-5079-90E9-7D6BFBF46775}"/>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Başlık 1">
            <a:extLst>
              <a:ext uri="{FF2B5EF4-FFF2-40B4-BE49-F238E27FC236}">
                <a16:creationId xmlns:a16="http://schemas.microsoft.com/office/drawing/2014/main" id="{7A25F914-421B-B45D-E47E-06300B5E33EE}"/>
              </a:ext>
            </a:extLst>
          </p:cNvPr>
          <p:cNvSpPr>
            <a:spLocks noGrp="1"/>
          </p:cNvSpPr>
          <p:nvPr>
            <p:ph type="title"/>
          </p:nvPr>
        </p:nvSpPr>
        <p:spPr>
          <a:xfrm>
            <a:off x="8046720" y="1045597"/>
            <a:ext cx="3633746" cy="1588422"/>
          </a:xfrm>
        </p:spPr>
        <p:txBody>
          <a:bodyPr anchor="b">
            <a:normAutofit/>
          </a:bodyPr>
          <a:lstStyle/>
          <a:p>
            <a:r>
              <a:rPr lang="tr-TR" sz="3600" dirty="0">
                <a:latin typeface="Century Gothic" panose="020B0502020202020204" pitchFamily="34" charset="0"/>
              </a:rPr>
              <a:t>Çoklu Regresyon</a:t>
            </a:r>
          </a:p>
        </p:txBody>
      </p:sp>
      <p:sp>
        <p:nvSpPr>
          <p:cNvPr id="3" name="İçerik Yer Tutucusu 2">
            <a:extLst>
              <a:ext uri="{FF2B5EF4-FFF2-40B4-BE49-F238E27FC236}">
                <a16:creationId xmlns:a16="http://schemas.microsoft.com/office/drawing/2014/main" id="{42F07495-F64D-BA9E-9FCC-A1BAC8D045BB}"/>
              </a:ext>
            </a:extLst>
          </p:cNvPr>
          <p:cNvSpPr>
            <a:spLocks noGrp="1"/>
          </p:cNvSpPr>
          <p:nvPr>
            <p:ph idx="1"/>
          </p:nvPr>
        </p:nvSpPr>
        <p:spPr>
          <a:xfrm>
            <a:off x="8046719" y="2722729"/>
            <a:ext cx="3633747" cy="2700062"/>
          </a:xfrm>
        </p:spPr>
        <p:txBody>
          <a:bodyPr>
            <a:normAutofit fontScale="92500"/>
          </a:bodyPr>
          <a:lstStyle/>
          <a:p>
            <a:r>
              <a:rPr lang="tr-TR" sz="1400" dirty="0">
                <a:latin typeface="Century Gothic" panose="020B0502020202020204" pitchFamily="34" charset="0"/>
              </a:rPr>
              <a:t>Doğrusal regresyon bir </a:t>
            </a:r>
            <a:r>
              <a:rPr lang="tr-TR" sz="1400" i="1" dirty="0">
                <a:latin typeface="Century Gothic" panose="020B0502020202020204" pitchFamily="34" charset="0"/>
              </a:rPr>
              <a:t>bağımsız değişkenin</a:t>
            </a:r>
            <a:r>
              <a:rPr lang="tr-TR" sz="1400" dirty="0">
                <a:latin typeface="Century Gothic" panose="020B0502020202020204" pitchFamily="34" charset="0"/>
              </a:rPr>
              <a:t> bir </a:t>
            </a:r>
            <a:r>
              <a:rPr lang="tr-TR" sz="1400" i="1" dirty="0">
                <a:latin typeface="Century Gothic" panose="020B0502020202020204" pitchFamily="34" charset="0"/>
              </a:rPr>
              <a:t>bağımlı değişken</a:t>
            </a:r>
            <a:r>
              <a:rPr lang="tr-TR" sz="1400" dirty="0">
                <a:latin typeface="Century Gothic" panose="020B0502020202020204" pitchFamily="34" charset="0"/>
              </a:rPr>
              <a:t> üzerine etkisini göstermeye yararken, çoklu regresyonda </a:t>
            </a:r>
            <a:r>
              <a:rPr lang="tr-TR" sz="1400" i="1" dirty="0">
                <a:latin typeface="Century Gothic" panose="020B0502020202020204" pitchFamily="34" charset="0"/>
              </a:rPr>
              <a:t>bağımsız değişken</a:t>
            </a:r>
            <a:r>
              <a:rPr lang="tr-TR" sz="1400" dirty="0">
                <a:latin typeface="Century Gothic" panose="020B0502020202020204" pitchFamily="34" charset="0"/>
              </a:rPr>
              <a:t> sayısı birin üstüne çıkar. </a:t>
            </a:r>
          </a:p>
          <a:p>
            <a:r>
              <a:rPr lang="tr-TR" sz="1400" dirty="0">
                <a:latin typeface="Century Gothic" panose="020B0502020202020204" pitchFamily="34" charset="0"/>
              </a:rPr>
              <a:t>En az iki </a:t>
            </a:r>
            <a:r>
              <a:rPr lang="tr-TR" sz="1400" i="1" dirty="0">
                <a:latin typeface="Century Gothic" panose="020B0502020202020204" pitchFamily="34" charset="0"/>
              </a:rPr>
              <a:t>bağımsız değişkenin</a:t>
            </a:r>
            <a:r>
              <a:rPr lang="tr-TR" sz="1400" dirty="0">
                <a:latin typeface="Century Gothic" panose="020B0502020202020204" pitchFamily="34" charset="0"/>
              </a:rPr>
              <a:t>, </a:t>
            </a:r>
            <a:r>
              <a:rPr lang="tr-TR" sz="1400" i="1" dirty="0">
                <a:latin typeface="Century Gothic" panose="020B0502020202020204" pitchFamily="34" charset="0"/>
              </a:rPr>
              <a:t>bağımlı değişken</a:t>
            </a:r>
            <a:r>
              <a:rPr lang="tr-TR" sz="1400" dirty="0">
                <a:latin typeface="Century Gothic" panose="020B0502020202020204" pitchFamily="34" charset="0"/>
              </a:rPr>
              <a:t> üzerinde etkilerini göstermeye yarayan analiz yöntemidir.</a:t>
            </a:r>
          </a:p>
          <a:p>
            <a:r>
              <a:rPr lang="tr-TR" sz="1400" dirty="0">
                <a:latin typeface="Century Gothic" panose="020B0502020202020204" pitchFamily="34" charset="0"/>
              </a:rPr>
              <a:t>İki değişken varsa, tahminin temelini oluşturan değişken </a:t>
            </a:r>
            <a:r>
              <a:rPr lang="tr-TR" sz="1400" i="1" dirty="0">
                <a:latin typeface="Century Gothic" panose="020B0502020202020204" pitchFamily="34" charset="0"/>
              </a:rPr>
              <a:t>bağımsız değişkendir</a:t>
            </a:r>
            <a:r>
              <a:rPr lang="tr-TR" sz="1400" dirty="0">
                <a:latin typeface="Century Gothic" panose="020B0502020202020204" pitchFamily="34" charset="0"/>
              </a:rPr>
              <a:t>. Değeri tahmin edilecek değişken </a:t>
            </a:r>
            <a:r>
              <a:rPr lang="tr-TR" sz="1400" i="1" dirty="0">
                <a:latin typeface="Century Gothic" panose="020B0502020202020204" pitchFamily="34" charset="0"/>
              </a:rPr>
              <a:t>bağımlı değişken</a:t>
            </a:r>
            <a:r>
              <a:rPr lang="tr-TR" sz="1400" dirty="0">
                <a:latin typeface="Century Gothic" panose="020B0502020202020204" pitchFamily="34" charset="0"/>
              </a:rPr>
              <a:t> olarak bilinir.</a:t>
            </a:r>
          </a:p>
        </p:txBody>
      </p:sp>
    </p:spTree>
    <p:extLst>
      <p:ext uri="{BB962C8B-B14F-4D97-AF65-F5344CB8AC3E}">
        <p14:creationId xmlns:p14="http://schemas.microsoft.com/office/powerpoint/2010/main" val="2672120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3AD161C5-8A27-4E10-A3EA-7C3D83ED60E6}"/>
              </a:ext>
            </a:extLst>
          </p:cNvPr>
          <p:cNvSpPr>
            <a:spLocks noGrp="1"/>
          </p:cNvSpPr>
          <p:nvPr>
            <p:ph type="title"/>
          </p:nvPr>
        </p:nvSpPr>
        <p:spPr>
          <a:xfrm>
            <a:off x="833002" y="365125"/>
            <a:ext cx="3973667" cy="5811837"/>
          </a:xfrm>
        </p:spPr>
        <p:txBody>
          <a:bodyPr>
            <a:normAutofit/>
          </a:bodyPr>
          <a:lstStyle/>
          <a:p>
            <a:r>
              <a:rPr lang="tr-TR" sz="4000" dirty="0">
                <a:solidFill>
                  <a:srgbClr val="FFFFFF"/>
                </a:solidFill>
                <a:latin typeface="Century Gothic" panose="020B0502020202020204" pitchFamily="34" charset="0"/>
              </a:rPr>
              <a:t>Çoklu Regresyon Formülü</a:t>
            </a:r>
          </a:p>
        </p:txBody>
      </p:sp>
      <p:sp>
        <p:nvSpPr>
          <p:cNvPr id="3" name="İçerik Yer Tutucusu 2">
            <a:extLst>
              <a:ext uri="{FF2B5EF4-FFF2-40B4-BE49-F238E27FC236}">
                <a16:creationId xmlns:a16="http://schemas.microsoft.com/office/drawing/2014/main" id="{C5F0843A-1823-A642-5B76-7EFA1C732F64}"/>
              </a:ext>
            </a:extLst>
          </p:cNvPr>
          <p:cNvSpPr>
            <a:spLocks noGrp="1"/>
          </p:cNvSpPr>
          <p:nvPr>
            <p:ph idx="1"/>
          </p:nvPr>
        </p:nvSpPr>
        <p:spPr>
          <a:xfrm>
            <a:off x="5356927" y="365125"/>
            <a:ext cx="5996871" cy="5811837"/>
          </a:xfrm>
        </p:spPr>
        <p:txBody>
          <a:bodyPr anchor="ctr">
            <a:normAutofit/>
          </a:bodyPr>
          <a:lstStyle/>
          <a:p>
            <a:pPr marL="0" indent="0">
              <a:buNone/>
            </a:pPr>
            <a:endParaRPr lang="tr-TR" sz="2000" dirty="0">
              <a:solidFill>
                <a:srgbClr val="FFFFFF"/>
              </a:solidFill>
            </a:endParaRPr>
          </a:p>
          <a:p>
            <a:pPr marL="0" indent="0">
              <a:buNone/>
            </a:pPr>
            <a:r>
              <a:rPr lang="tr-TR" sz="1800" dirty="0">
                <a:solidFill>
                  <a:srgbClr val="FFFFFF"/>
                </a:solidFill>
                <a:latin typeface="Century Gothic" panose="020B0502020202020204" pitchFamily="34" charset="0"/>
              </a:rPr>
              <a:t>Y</a:t>
            </a:r>
            <a:r>
              <a:rPr lang="es-ES" sz="1800" dirty="0">
                <a:solidFill>
                  <a:srgbClr val="FFFFFF"/>
                </a:solidFill>
                <a:latin typeface="Century Gothic" panose="020B0502020202020204" pitchFamily="34" charset="0"/>
              </a:rPr>
              <a:t> = ß0 + ß1.x1 + ß2.x2 + ... + ßk.xk</a:t>
            </a:r>
            <a:r>
              <a:rPr lang="tr-TR" sz="1800" dirty="0">
                <a:solidFill>
                  <a:srgbClr val="FFFFFF"/>
                </a:solidFill>
                <a:latin typeface="Century Gothic" panose="020B0502020202020204" pitchFamily="34" charset="0"/>
              </a:rPr>
              <a:t>+ei</a:t>
            </a:r>
            <a:r>
              <a:rPr lang="es-ES" sz="1800" dirty="0">
                <a:solidFill>
                  <a:srgbClr val="FFFFFF"/>
                </a:solidFill>
                <a:latin typeface="Century Gothic" panose="020B0502020202020204" pitchFamily="34" charset="0"/>
              </a:rPr>
              <a:t> </a:t>
            </a:r>
            <a:r>
              <a:rPr lang="tr-TR" sz="1800" dirty="0">
                <a:solidFill>
                  <a:srgbClr val="FFFFFF"/>
                </a:solidFill>
                <a:latin typeface="Century Gothic" panose="020B0502020202020204" pitchFamily="34" charset="0"/>
              </a:rPr>
              <a:t>= ß0+</a:t>
            </a:r>
            <a:r>
              <a:rPr lang="pt-BR" sz="1800" dirty="0">
                <a:solidFill>
                  <a:srgbClr val="FFFFFF"/>
                </a:solidFill>
                <a:latin typeface="Century Gothic" panose="020B0502020202020204" pitchFamily="34" charset="0"/>
              </a:rPr>
              <a:t>Σ</a:t>
            </a:r>
            <a:r>
              <a:rPr lang="tr-TR" sz="1800" dirty="0">
                <a:solidFill>
                  <a:srgbClr val="FFFFFF"/>
                </a:solidFill>
                <a:latin typeface="Century Gothic" panose="020B0502020202020204" pitchFamily="34" charset="0"/>
              </a:rPr>
              <a:t>ßrXr+e</a:t>
            </a:r>
          </a:p>
        </p:txBody>
      </p:sp>
    </p:spTree>
    <p:extLst>
      <p:ext uri="{BB962C8B-B14F-4D97-AF65-F5344CB8AC3E}">
        <p14:creationId xmlns:p14="http://schemas.microsoft.com/office/powerpoint/2010/main" val="389344198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04C0428F-C7E5-4837-8D26-EA9D3D217D62}"/>
              </a:ext>
            </a:extLst>
          </p:cNvPr>
          <p:cNvSpPr>
            <a:spLocks noGrp="1"/>
          </p:cNvSpPr>
          <p:nvPr>
            <p:ph type="title"/>
          </p:nvPr>
        </p:nvSpPr>
        <p:spPr>
          <a:xfrm>
            <a:off x="573024" y="1563624"/>
            <a:ext cx="4291584" cy="2980944"/>
          </a:xfrm>
        </p:spPr>
        <p:txBody>
          <a:bodyPr>
            <a:normAutofit/>
          </a:bodyPr>
          <a:lstStyle/>
          <a:p>
            <a:r>
              <a:rPr lang="tr-TR" dirty="0">
                <a:solidFill>
                  <a:schemeClr val="bg1"/>
                </a:solidFill>
                <a:latin typeface="Century Gothic" panose="020B0502020202020204" pitchFamily="34" charset="0"/>
              </a:rPr>
              <a:t>Çoklu Regresyon Nedir?</a:t>
            </a:r>
          </a:p>
        </p:txBody>
      </p:sp>
      <p:sp>
        <p:nvSpPr>
          <p:cNvPr id="3" name="İçerik Yer Tutucusu 2">
            <a:extLst>
              <a:ext uri="{FF2B5EF4-FFF2-40B4-BE49-F238E27FC236}">
                <a16:creationId xmlns:a16="http://schemas.microsoft.com/office/drawing/2014/main" id="{7CF0F28C-5F1C-E8E7-CE12-402D446DF5B0}"/>
              </a:ext>
            </a:extLst>
          </p:cNvPr>
          <p:cNvSpPr>
            <a:spLocks noGrp="1"/>
          </p:cNvSpPr>
          <p:nvPr>
            <p:ph idx="1"/>
          </p:nvPr>
        </p:nvSpPr>
        <p:spPr>
          <a:xfrm>
            <a:off x="6212410" y="704088"/>
            <a:ext cx="5135293" cy="5248656"/>
          </a:xfrm>
        </p:spPr>
        <p:txBody>
          <a:bodyPr anchor="ctr">
            <a:normAutofit/>
          </a:bodyPr>
          <a:lstStyle/>
          <a:p>
            <a:r>
              <a:rPr lang="tr-TR" sz="1600" dirty="0">
                <a:latin typeface="Century Gothic" panose="020B0502020202020204" pitchFamily="34" charset="0"/>
              </a:rPr>
              <a:t>Çoklu lineer regresyonda her bağımsız değişkenin bağımlı değişkene etkime derecesi birbirinden farklıdır. Bundan dolayı basit lineer regresyondaki denkleme ek olarak her değişkenin katsayısı aynı olmak zorunda değildir. </a:t>
            </a:r>
          </a:p>
          <a:p>
            <a:pPr marL="0" indent="0">
              <a:buNone/>
            </a:pPr>
            <a:endParaRPr lang="tr-TR" sz="2400" dirty="0"/>
          </a:p>
        </p:txBody>
      </p:sp>
    </p:spTree>
    <p:extLst>
      <p:ext uri="{BB962C8B-B14F-4D97-AF65-F5344CB8AC3E}">
        <p14:creationId xmlns:p14="http://schemas.microsoft.com/office/powerpoint/2010/main" val="2527230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8D28582-AC35-D75A-195A-FF58E45459FD}"/>
              </a:ext>
            </a:extLst>
          </p:cNvPr>
          <p:cNvSpPr>
            <a:spLocks noGrp="1"/>
          </p:cNvSpPr>
          <p:nvPr>
            <p:ph type="title"/>
          </p:nvPr>
        </p:nvSpPr>
        <p:spPr>
          <a:xfrm>
            <a:off x="804672" y="640080"/>
            <a:ext cx="3282696" cy="5257800"/>
          </a:xfrm>
        </p:spPr>
        <p:txBody>
          <a:bodyPr>
            <a:normAutofit/>
          </a:bodyPr>
          <a:lstStyle/>
          <a:p>
            <a:r>
              <a:rPr lang="tr-TR" sz="3200" dirty="0">
                <a:solidFill>
                  <a:schemeClr val="bg1"/>
                </a:solidFill>
                <a:latin typeface="Century Gothic" panose="020B0502020202020204" pitchFamily="34" charset="0"/>
              </a:rPr>
              <a:t>P Değeri Nedir?</a:t>
            </a:r>
          </a:p>
        </p:txBody>
      </p:sp>
      <p:sp>
        <p:nvSpPr>
          <p:cNvPr id="3" name="İçerik Yer Tutucusu 2">
            <a:extLst>
              <a:ext uri="{FF2B5EF4-FFF2-40B4-BE49-F238E27FC236}">
                <a16:creationId xmlns:a16="http://schemas.microsoft.com/office/drawing/2014/main" id="{1087788C-3DD3-4023-6EFA-F21D646E55BB}"/>
              </a:ext>
            </a:extLst>
          </p:cNvPr>
          <p:cNvSpPr>
            <a:spLocks noGrp="1"/>
          </p:cNvSpPr>
          <p:nvPr>
            <p:ph idx="1"/>
          </p:nvPr>
        </p:nvSpPr>
        <p:spPr>
          <a:xfrm>
            <a:off x="5358384" y="640081"/>
            <a:ext cx="6024654" cy="5257800"/>
          </a:xfrm>
        </p:spPr>
        <p:txBody>
          <a:bodyPr anchor="ctr">
            <a:normAutofit/>
          </a:bodyPr>
          <a:lstStyle/>
          <a:p>
            <a:r>
              <a:rPr lang="tr-TR" sz="1600" b="1" dirty="0">
                <a:latin typeface="Century Gothic" panose="020B0502020202020204" pitchFamily="34" charset="0"/>
              </a:rPr>
              <a:t>P değeri, bizim hipotezlerimizin doğru olup olmadığını belirlememize yardımcı olan istatistiksel bir ölçüdür.</a:t>
            </a:r>
          </a:p>
          <a:p>
            <a:r>
              <a:rPr lang="tr-TR" sz="1600" dirty="0">
                <a:latin typeface="Century Gothic" panose="020B0502020202020204" pitchFamily="34" charset="0"/>
              </a:rPr>
              <a:t>P değerleri, deney sonuçlarının gözlemlenen olaylar için normal değerler aralığında olup olmadığını belirlemek için kullanılır. </a:t>
            </a:r>
          </a:p>
          <a:p>
            <a:r>
              <a:rPr lang="tr-TR" sz="1600" dirty="0">
                <a:latin typeface="Century Gothic" panose="020B0502020202020204" pitchFamily="34" charset="0"/>
              </a:rPr>
              <a:t>Genellikle, bir veri setinin P değeri önceden belirlenmiş belirli bir miktarın altındaysa (örneğin, 0.05 gibi), bilim insanları deneylerinin "boş hipotezini" reddedeceklerdir.</a:t>
            </a:r>
          </a:p>
          <a:p>
            <a:r>
              <a:rPr lang="tr-TR" sz="1600" dirty="0">
                <a:latin typeface="Century Gothic" panose="020B0502020202020204" pitchFamily="34" charset="0"/>
              </a:rPr>
              <a:t>Yani ilgili değişkenin sonuç üzerinde anlamlı bir etkisinin olmadığı anlaşılır.</a:t>
            </a:r>
          </a:p>
        </p:txBody>
      </p:sp>
    </p:spTree>
    <p:extLst>
      <p:ext uri="{BB962C8B-B14F-4D97-AF65-F5344CB8AC3E}">
        <p14:creationId xmlns:p14="http://schemas.microsoft.com/office/powerpoint/2010/main" val="377775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8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39286B-772E-4B31-95F0-33484AFAA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sim 3">
            <a:extLst>
              <a:ext uri="{FF2B5EF4-FFF2-40B4-BE49-F238E27FC236}">
                <a16:creationId xmlns:a16="http://schemas.microsoft.com/office/drawing/2014/main" id="{E2977976-4A3F-FF88-D93F-C9C16BB25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9431"/>
            <a:ext cx="5887690" cy="2561144"/>
          </a:xfrm>
          <a:prstGeom prst="rect">
            <a:avLst/>
          </a:prstGeom>
        </p:spPr>
      </p:pic>
      <p:cxnSp>
        <p:nvCxnSpPr>
          <p:cNvPr id="20" name="Straight Connector 19">
            <a:extLst>
              <a:ext uri="{FF2B5EF4-FFF2-40B4-BE49-F238E27FC236}">
                <a16:creationId xmlns:a16="http://schemas.microsoft.com/office/drawing/2014/main" id="{73FA79A8-0B2C-4219-95C7-D68CB57790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308C61B-3CB0-9AF6-5712-519263ABA7B1}"/>
              </a:ext>
            </a:extLst>
          </p:cNvPr>
          <p:cNvSpPr>
            <a:spLocks noGrp="1"/>
          </p:cNvSpPr>
          <p:nvPr>
            <p:ph idx="1"/>
          </p:nvPr>
        </p:nvSpPr>
        <p:spPr>
          <a:xfrm>
            <a:off x="6548159" y="1659636"/>
            <a:ext cx="4928616" cy="3538728"/>
          </a:xfrm>
        </p:spPr>
        <p:txBody>
          <a:bodyPr anchor="t">
            <a:normAutofit lnSpcReduction="10000"/>
          </a:bodyPr>
          <a:lstStyle/>
          <a:p>
            <a:pPr marL="0" indent="0">
              <a:buNone/>
            </a:pPr>
            <a:r>
              <a:rPr lang="tr-TR" sz="1600" dirty="0"/>
              <a:t>    </a:t>
            </a:r>
            <a:r>
              <a:rPr lang="tr-TR" sz="1600" dirty="0">
                <a:latin typeface="Century Gothic" panose="020B0502020202020204" pitchFamily="34" charset="0"/>
              </a:rPr>
              <a:t>Denetimli öğrenmede, makine, bir öğrenme algoritması aracılığıyla etiketli eğitim verilerini çalıştırarak, gelir ve eğitim arasındaki ilişkiyi sıfırdan öğrenmeye çalışır. Denetimli öğrenmenin amacı, Y’nin bilindiği ve Y’nin bilinmediği yeni örnekler verildiğinde Y’yi mümkün olduğunca doğru bir şekilde tahmin etmektir. </a:t>
            </a:r>
          </a:p>
          <a:p>
            <a:endParaRPr lang="tr-TR" sz="1600" dirty="0">
              <a:latin typeface="Century Gothic" panose="020B0502020202020204" pitchFamily="34" charset="0"/>
            </a:endParaRPr>
          </a:p>
          <a:p>
            <a:pPr marL="0" indent="0">
              <a:buNone/>
            </a:pPr>
            <a:r>
              <a:rPr lang="en-GB" sz="1600" dirty="0">
                <a:latin typeface="Century Gothic" panose="020B0502020202020204" pitchFamily="34" charset="0"/>
              </a:rPr>
              <a:t>Örn</a:t>
            </a:r>
            <a:r>
              <a:rPr lang="tr-TR" sz="1600" dirty="0">
                <a:latin typeface="Century Gothic" panose="020B0502020202020204" pitchFamily="34" charset="0"/>
              </a:rPr>
              <a:t>ek verecek olursak:</a:t>
            </a:r>
          </a:p>
          <a:p>
            <a:pPr marL="0" indent="0">
              <a:buNone/>
            </a:pPr>
            <a:r>
              <a:rPr lang="tr-TR" sz="1600" dirty="0">
                <a:latin typeface="Century Gothic" panose="020B0502020202020204" pitchFamily="34" charset="0"/>
              </a:rPr>
              <a:t>S</a:t>
            </a:r>
            <a:r>
              <a:rPr lang="en-GB" sz="1600" dirty="0">
                <a:latin typeface="Century Gothic" panose="020B0502020202020204" pitchFamily="34" charset="0"/>
              </a:rPr>
              <a:t>pam ya da spam olmayan mail</a:t>
            </a:r>
            <a:r>
              <a:rPr lang="tr-TR" sz="1600" dirty="0">
                <a:latin typeface="Century Gothic" panose="020B0502020202020204" pitchFamily="34" charset="0"/>
              </a:rPr>
              <a:t>l</a:t>
            </a:r>
            <a:r>
              <a:rPr lang="en-GB" sz="1600" dirty="0">
                <a:latin typeface="Century Gothic" panose="020B0502020202020204" pitchFamily="34" charset="0"/>
              </a:rPr>
              <a:t>eri ayırt etmek için elimizde bir veri</a:t>
            </a:r>
            <a:r>
              <a:rPr lang="tr-TR" sz="1600" dirty="0">
                <a:latin typeface="Century Gothic" panose="020B0502020202020204" pitchFamily="34" charset="0"/>
              </a:rPr>
              <a:t> </a:t>
            </a:r>
            <a:r>
              <a:rPr lang="en-GB" sz="1600" dirty="0">
                <a:latin typeface="Century Gothic" panose="020B0502020202020204" pitchFamily="34" charset="0"/>
              </a:rPr>
              <a:t>seti olsun.</a:t>
            </a:r>
            <a:r>
              <a:rPr lang="tr-TR" sz="1600" dirty="0">
                <a:latin typeface="Century Gothic" panose="020B0502020202020204" pitchFamily="34" charset="0"/>
              </a:rPr>
              <a:t> </a:t>
            </a:r>
            <a:r>
              <a:rPr lang="en-GB" sz="1600" dirty="0">
                <a:latin typeface="Century Gothic" panose="020B0502020202020204" pitchFamily="34" charset="0"/>
              </a:rPr>
              <a:t>Bu veri</a:t>
            </a:r>
            <a:r>
              <a:rPr lang="tr-TR" sz="1600" dirty="0">
                <a:latin typeface="Century Gothic" panose="020B0502020202020204" pitchFamily="34" charset="0"/>
              </a:rPr>
              <a:t> </a:t>
            </a:r>
            <a:r>
              <a:rPr lang="en-GB" sz="1600" dirty="0">
                <a:latin typeface="Century Gothic" panose="020B0502020202020204" pitchFamily="34" charset="0"/>
              </a:rPr>
              <a:t>setini kullanarak bir model eğitme</a:t>
            </a:r>
            <a:r>
              <a:rPr lang="tr-TR" sz="1600" dirty="0">
                <a:latin typeface="Century Gothic" panose="020B0502020202020204" pitchFamily="34" charset="0"/>
              </a:rPr>
              <a:t> işlemi</a:t>
            </a:r>
            <a:r>
              <a:rPr lang="en-GB" sz="1600" dirty="0">
                <a:latin typeface="Century Gothic" panose="020B0502020202020204" pitchFamily="34" charset="0"/>
              </a:rPr>
              <a:t> denetimli öğrenmedir.</a:t>
            </a:r>
            <a:r>
              <a:rPr lang="tr-TR" sz="1600" dirty="0">
                <a:latin typeface="Century Gothic" panose="020B0502020202020204" pitchFamily="34" charset="0"/>
              </a:rPr>
              <a:t> </a:t>
            </a:r>
            <a:endParaRPr lang="en-GB" sz="1600" dirty="0">
              <a:latin typeface="Century Gothic" panose="020B0502020202020204" pitchFamily="34" charset="0"/>
            </a:endParaRPr>
          </a:p>
        </p:txBody>
      </p:sp>
    </p:spTree>
    <p:extLst>
      <p:ext uri="{BB962C8B-B14F-4D97-AF65-F5344CB8AC3E}">
        <p14:creationId xmlns:p14="http://schemas.microsoft.com/office/powerpoint/2010/main" val="223451401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8DA8639B-CDD2-6D2C-D7FB-C91D98511CF6}"/>
              </a:ext>
            </a:extLst>
          </p:cNvPr>
          <p:cNvSpPr>
            <a:spLocks noGrp="1"/>
          </p:cNvSpPr>
          <p:nvPr>
            <p:ph type="title"/>
          </p:nvPr>
        </p:nvSpPr>
        <p:spPr>
          <a:xfrm>
            <a:off x="563880" y="1938528"/>
            <a:ext cx="3529953" cy="2980944"/>
          </a:xfrm>
        </p:spPr>
        <p:txBody>
          <a:bodyPr>
            <a:normAutofit/>
          </a:bodyPr>
          <a:lstStyle/>
          <a:p>
            <a:r>
              <a:rPr lang="tr-TR" sz="3600" dirty="0">
                <a:solidFill>
                  <a:schemeClr val="bg1"/>
                </a:solidFill>
                <a:latin typeface="Century Gothic" panose="020B0502020202020204" pitchFamily="34" charset="0"/>
              </a:rPr>
              <a:t>Çoklu Lineer Regresyon Modeli Oluşturmak</a:t>
            </a:r>
            <a:br>
              <a:rPr lang="tr-TR" sz="3600" dirty="0">
                <a:solidFill>
                  <a:schemeClr val="bg1"/>
                </a:solidFill>
                <a:latin typeface="Century Gothic" panose="020B0502020202020204" pitchFamily="34" charset="0"/>
              </a:rPr>
            </a:br>
            <a:endParaRPr lang="tr-TR" sz="3600" dirty="0">
              <a:solidFill>
                <a:schemeClr val="bg1"/>
              </a:solidFill>
              <a:latin typeface="Century Gothic" panose="020B0502020202020204" pitchFamily="34" charset="0"/>
            </a:endParaRPr>
          </a:p>
        </p:txBody>
      </p:sp>
      <p:sp>
        <p:nvSpPr>
          <p:cNvPr id="3" name="İçerik Yer Tutucusu 2">
            <a:extLst>
              <a:ext uri="{FF2B5EF4-FFF2-40B4-BE49-F238E27FC236}">
                <a16:creationId xmlns:a16="http://schemas.microsoft.com/office/drawing/2014/main" id="{087B82BE-46E1-4F6B-2D30-EBDF06125AA7}"/>
              </a:ext>
            </a:extLst>
          </p:cNvPr>
          <p:cNvSpPr>
            <a:spLocks noGrp="1"/>
          </p:cNvSpPr>
          <p:nvPr>
            <p:ph idx="1"/>
          </p:nvPr>
        </p:nvSpPr>
        <p:spPr>
          <a:xfrm>
            <a:off x="6212410" y="704088"/>
            <a:ext cx="5135293" cy="5248656"/>
          </a:xfrm>
        </p:spPr>
        <p:txBody>
          <a:bodyPr anchor="ctr">
            <a:normAutofit/>
          </a:bodyPr>
          <a:lstStyle/>
          <a:p>
            <a:r>
              <a:rPr lang="tr-TR" sz="1600" dirty="0">
                <a:latin typeface="Century Gothic" panose="020B0502020202020204" pitchFamily="34" charset="0"/>
              </a:rPr>
              <a:t>Çoklu lineer regresyon modeli oluştururken oldukça fazla parametrenin dikkatle incelenmesi gerekir, çünkü her bir değerin bağımlı değişken üzerinde anlamlı bir etkisi olmayabilir. </a:t>
            </a:r>
          </a:p>
          <a:p>
            <a:r>
              <a:rPr lang="tr-TR" sz="1600" dirty="0">
                <a:latin typeface="Century Gothic" panose="020B0502020202020204" pitchFamily="34" charset="0"/>
              </a:rPr>
              <a:t>Bağımlı değişkeni yüksek oranda etkileyen bir değişkeni veri setinden kaldırdığımız zaman oluşacak hatalar veya gereksiz bir değişkeni veri setinden atmadığımız zaman kaybedeceğimiz verim istenilmeyen bir sonuçtur.</a:t>
            </a:r>
          </a:p>
          <a:p>
            <a:r>
              <a:rPr lang="tr-TR" sz="1600" dirty="0">
                <a:latin typeface="Century Gothic" panose="020B0502020202020204" pitchFamily="34" charset="0"/>
              </a:rPr>
              <a:t>Bu durumu doğru şekilde incelemek için belirli istatistik modelleri vardır. </a:t>
            </a:r>
          </a:p>
          <a:p>
            <a:pPr marL="0" indent="0">
              <a:buNone/>
            </a:pPr>
            <a:endParaRPr lang="tr-TR" sz="1600" dirty="0">
              <a:latin typeface="Century Gothic" panose="020B0502020202020204" pitchFamily="34" charset="0"/>
            </a:endParaRPr>
          </a:p>
        </p:txBody>
      </p:sp>
    </p:spTree>
    <p:extLst>
      <p:ext uri="{BB962C8B-B14F-4D97-AF65-F5344CB8AC3E}">
        <p14:creationId xmlns:p14="http://schemas.microsoft.com/office/powerpoint/2010/main" val="1232517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Başlık 1">
            <a:extLst>
              <a:ext uri="{FF2B5EF4-FFF2-40B4-BE49-F238E27FC236}">
                <a16:creationId xmlns:a16="http://schemas.microsoft.com/office/drawing/2014/main" id="{D51AF92A-4C53-BD9F-3902-2293AED05A8D}"/>
              </a:ext>
            </a:extLst>
          </p:cNvPr>
          <p:cNvSpPr>
            <a:spLocks noGrp="1"/>
          </p:cNvSpPr>
          <p:nvPr>
            <p:ph type="title"/>
          </p:nvPr>
        </p:nvSpPr>
        <p:spPr>
          <a:xfrm>
            <a:off x="767290" y="1166932"/>
            <a:ext cx="3582073" cy="4279709"/>
          </a:xfrm>
        </p:spPr>
        <p:txBody>
          <a:bodyPr anchor="ctr">
            <a:normAutofit/>
          </a:bodyPr>
          <a:lstStyle/>
          <a:p>
            <a:r>
              <a:rPr lang="tr-TR" sz="4000" dirty="0">
                <a:solidFill>
                  <a:schemeClr val="bg1"/>
                </a:solidFill>
                <a:latin typeface="Century Gothic" panose="020B0502020202020204" pitchFamily="34" charset="0"/>
              </a:rPr>
              <a:t>Regresyon Modeli Kurulumunda 5 Metod</a:t>
            </a:r>
          </a:p>
        </p:txBody>
      </p:sp>
      <p:sp>
        <p:nvSpPr>
          <p:cNvPr id="3" name="İçerik Yer Tutucusu 2">
            <a:extLst>
              <a:ext uri="{FF2B5EF4-FFF2-40B4-BE49-F238E27FC236}">
                <a16:creationId xmlns:a16="http://schemas.microsoft.com/office/drawing/2014/main" id="{E80BAE8D-E19D-FFA3-2398-1AE106631CCD}"/>
              </a:ext>
            </a:extLst>
          </p:cNvPr>
          <p:cNvSpPr>
            <a:spLocks noGrp="1"/>
          </p:cNvSpPr>
          <p:nvPr>
            <p:ph idx="1"/>
          </p:nvPr>
        </p:nvSpPr>
        <p:spPr>
          <a:xfrm>
            <a:off x="5573864" y="1166933"/>
            <a:ext cx="5716988" cy="4279709"/>
          </a:xfrm>
        </p:spPr>
        <p:txBody>
          <a:bodyPr anchor="ctr">
            <a:normAutofit/>
          </a:bodyPr>
          <a:lstStyle/>
          <a:p>
            <a:pPr>
              <a:buFont typeface="+mj-lt"/>
              <a:buAutoNum type="arabicPeriod"/>
            </a:pPr>
            <a:r>
              <a:rPr lang="tr-TR" sz="1600" dirty="0">
                <a:latin typeface="Century Gothic" panose="020B0502020202020204" pitchFamily="34" charset="0"/>
              </a:rPr>
              <a:t>Bağımsız değişkenlerin hepsini birden modele dahil etmek (All-in)</a:t>
            </a:r>
          </a:p>
          <a:p>
            <a:pPr>
              <a:buFont typeface="+mj-lt"/>
              <a:buAutoNum type="arabicPeriod"/>
            </a:pPr>
            <a:r>
              <a:rPr lang="tr-TR" sz="1600" dirty="0">
                <a:latin typeface="Century Gothic" panose="020B0502020202020204" pitchFamily="34" charset="0"/>
              </a:rPr>
              <a:t>Geriye doğru eleme (Backward Elimination)</a:t>
            </a:r>
          </a:p>
          <a:p>
            <a:pPr>
              <a:buFont typeface="+mj-lt"/>
              <a:buAutoNum type="arabicPeriod"/>
            </a:pPr>
            <a:r>
              <a:rPr lang="tr-TR" sz="1600" dirty="0">
                <a:latin typeface="Century Gothic" panose="020B0502020202020204" pitchFamily="34" charset="0"/>
              </a:rPr>
              <a:t>İleriye doğru seçme (Forward Selection):</a:t>
            </a:r>
          </a:p>
          <a:p>
            <a:pPr>
              <a:buFont typeface="+mj-lt"/>
              <a:buAutoNum type="arabicPeriod"/>
            </a:pPr>
            <a:r>
              <a:rPr lang="tr-TR" sz="1600" dirty="0">
                <a:latin typeface="Century Gothic" panose="020B0502020202020204" pitchFamily="34" charset="0"/>
              </a:rPr>
              <a:t>İki yönlü eleyerek seçme (Bidirectional Elimination)</a:t>
            </a:r>
          </a:p>
          <a:p>
            <a:pPr>
              <a:buFont typeface="+mj-lt"/>
              <a:buAutoNum type="arabicPeriod"/>
            </a:pPr>
            <a:r>
              <a:rPr lang="tr-TR" sz="1600" dirty="0">
                <a:latin typeface="Century Gothic" panose="020B0502020202020204" pitchFamily="34" charset="0"/>
              </a:rPr>
              <a:t>Sonuçları karşılaştırma (Score comparision)</a:t>
            </a:r>
          </a:p>
          <a:p>
            <a:endParaRPr lang="tr-TR" sz="1600" dirty="0">
              <a:latin typeface="Century Gothic" panose="020B0502020202020204" pitchFamily="34" charset="0"/>
            </a:endParaRPr>
          </a:p>
        </p:txBody>
      </p:sp>
    </p:spTree>
    <p:extLst>
      <p:ext uri="{BB962C8B-B14F-4D97-AF65-F5344CB8AC3E}">
        <p14:creationId xmlns:p14="http://schemas.microsoft.com/office/powerpoint/2010/main" val="558335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0677D43-DB57-4254-BD60-C0C10917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155" y="457200"/>
            <a:ext cx="7898845" cy="5909113"/>
          </a:xfrm>
          <a:custGeom>
            <a:avLst/>
            <a:gdLst>
              <a:gd name="connsiteX0" fmla="*/ 3848214 w 7898845"/>
              <a:gd name="connsiteY0" fmla="*/ 0 h 5909113"/>
              <a:gd name="connsiteX1" fmla="*/ 7898845 w 7898845"/>
              <a:gd name="connsiteY1" fmla="*/ 0 h 5909113"/>
              <a:gd name="connsiteX2" fmla="*/ 7898845 w 7898845"/>
              <a:gd name="connsiteY2" fmla="*/ 5907437 h 5909113"/>
              <a:gd name="connsiteX3" fmla="*/ 7778213 w 7898845"/>
              <a:gd name="connsiteY3" fmla="*/ 5907437 h 5909113"/>
              <a:gd name="connsiteX4" fmla="*/ 7778213 w 7898845"/>
              <a:gd name="connsiteY4" fmla="*/ 5909093 h 5909113"/>
              <a:gd name="connsiteX5" fmla="*/ 7485321 w 7898845"/>
              <a:gd name="connsiteY5" fmla="*/ 5909093 h 5909113"/>
              <a:gd name="connsiteX6" fmla="*/ 7485321 w 7898845"/>
              <a:gd name="connsiteY6" fmla="*/ 5909094 h 5909113"/>
              <a:gd name="connsiteX7" fmla="*/ 4228895 w 7898845"/>
              <a:gd name="connsiteY7" fmla="*/ 5909094 h 5909113"/>
              <a:gd name="connsiteX8" fmla="*/ 4228895 w 7898845"/>
              <a:gd name="connsiteY8" fmla="*/ 5909112 h 5909113"/>
              <a:gd name="connsiteX9" fmla="*/ 3936003 w 7898845"/>
              <a:gd name="connsiteY9" fmla="*/ 5909112 h 5909113"/>
              <a:gd name="connsiteX10" fmla="*/ 3936003 w 7898845"/>
              <a:gd name="connsiteY10" fmla="*/ 5909113 h 5909113"/>
              <a:gd name="connsiteX11" fmla="*/ 0 w 7898845"/>
              <a:gd name="connsiteY11" fmla="*/ 5909113 h 5909113"/>
              <a:gd name="connsiteX12" fmla="*/ 2796838 w 7898845"/>
              <a:gd name="connsiteY12" fmla="*/ 1676 h 5909113"/>
              <a:gd name="connsiteX13" fmla="*/ 2916686 w 7898845"/>
              <a:gd name="connsiteY13" fmla="*/ 1676 h 5909113"/>
              <a:gd name="connsiteX14" fmla="*/ 2917470 w 7898845"/>
              <a:gd name="connsiteY14" fmla="*/ 20 h 5909113"/>
              <a:gd name="connsiteX15" fmla="*/ 3210362 w 7898845"/>
              <a:gd name="connsiteY15" fmla="*/ 20 h 5909113"/>
              <a:gd name="connsiteX16" fmla="*/ 3210362 w 7898845"/>
              <a:gd name="connsiteY16" fmla="*/ 19 h 5909113"/>
              <a:gd name="connsiteX17" fmla="*/ 3555322 w 7898845"/>
              <a:gd name="connsiteY17" fmla="*/ 19 h 5909113"/>
              <a:gd name="connsiteX18" fmla="*/ 3555322 w 7898845"/>
              <a:gd name="connsiteY18" fmla="*/ 1 h 5909113"/>
              <a:gd name="connsiteX19" fmla="*/ 3848214 w 7898845"/>
              <a:gd name="connsiteY19" fmla="*/ 1 h 590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98845" h="5909113">
                <a:moveTo>
                  <a:pt x="3848214" y="0"/>
                </a:moveTo>
                <a:lnTo>
                  <a:pt x="7898845" y="0"/>
                </a:lnTo>
                <a:lnTo>
                  <a:pt x="7898845" y="5907437"/>
                </a:lnTo>
                <a:lnTo>
                  <a:pt x="7778213" y="5907437"/>
                </a:lnTo>
                <a:lnTo>
                  <a:pt x="7778213" y="5909093"/>
                </a:lnTo>
                <a:lnTo>
                  <a:pt x="7485321" y="5909093"/>
                </a:lnTo>
                <a:lnTo>
                  <a:pt x="7485321" y="5909094"/>
                </a:lnTo>
                <a:lnTo>
                  <a:pt x="4228895" y="5909094"/>
                </a:lnTo>
                <a:lnTo>
                  <a:pt x="4228895" y="5909112"/>
                </a:lnTo>
                <a:lnTo>
                  <a:pt x="3936003" y="5909112"/>
                </a:lnTo>
                <a:lnTo>
                  <a:pt x="3936003" y="5909113"/>
                </a:lnTo>
                <a:lnTo>
                  <a:pt x="0" y="5909113"/>
                </a:lnTo>
                <a:lnTo>
                  <a:pt x="2796838" y="1676"/>
                </a:lnTo>
                <a:lnTo>
                  <a:pt x="2916686" y="1676"/>
                </a:lnTo>
                <a:lnTo>
                  <a:pt x="2917470" y="20"/>
                </a:lnTo>
                <a:lnTo>
                  <a:pt x="3210362" y="20"/>
                </a:lnTo>
                <a:lnTo>
                  <a:pt x="3210362" y="19"/>
                </a:lnTo>
                <a:lnTo>
                  <a:pt x="3555322" y="19"/>
                </a:lnTo>
                <a:lnTo>
                  <a:pt x="3555322" y="1"/>
                </a:lnTo>
                <a:lnTo>
                  <a:pt x="3848214" y="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F0924E5-8F0D-47CB-B59E-155AFCF8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8858"/>
            <a:ext cx="6769978" cy="5907437"/>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prstClr>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FEF94139-1547-B84D-F3C8-EBF6BDFD1A93}"/>
              </a:ext>
            </a:extLst>
          </p:cNvPr>
          <p:cNvSpPr>
            <a:spLocks noGrp="1"/>
          </p:cNvSpPr>
          <p:nvPr>
            <p:ph type="title"/>
          </p:nvPr>
        </p:nvSpPr>
        <p:spPr>
          <a:xfrm>
            <a:off x="838201" y="1710127"/>
            <a:ext cx="3431650" cy="3666346"/>
          </a:xfrm>
        </p:spPr>
        <p:txBody>
          <a:bodyPr>
            <a:normAutofit/>
          </a:bodyPr>
          <a:lstStyle/>
          <a:p>
            <a:r>
              <a:rPr lang="tr-TR" sz="3600" dirty="0">
                <a:solidFill>
                  <a:schemeClr val="bg1"/>
                </a:solidFill>
                <a:latin typeface="Century Gothic" panose="020B0502020202020204" pitchFamily="34" charset="0"/>
              </a:rPr>
              <a:t>Geriye Doğru Eleme</a:t>
            </a:r>
            <a:br>
              <a:rPr lang="tr-TR" sz="3600" dirty="0">
                <a:solidFill>
                  <a:schemeClr val="bg1"/>
                </a:solidFill>
                <a:latin typeface="Century Gothic" panose="020B0502020202020204" pitchFamily="34" charset="0"/>
              </a:rPr>
            </a:br>
            <a:endParaRPr lang="tr-TR" sz="3600" dirty="0">
              <a:solidFill>
                <a:schemeClr val="bg1"/>
              </a:solidFill>
              <a:latin typeface="Century Gothic" panose="020B0502020202020204" pitchFamily="34" charset="0"/>
            </a:endParaRPr>
          </a:p>
        </p:txBody>
      </p:sp>
      <p:sp>
        <p:nvSpPr>
          <p:cNvPr id="3" name="İçerik Yer Tutucusu 2">
            <a:extLst>
              <a:ext uri="{FF2B5EF4-FFF2-40B4-BE49-F238E27FC236}">
                <a16:creationId xmlns:a16="http://schemas.microsoft.com/office/drawing/2014/main" id="{2E994612-9C07-1F14-AC92-3A3DDB7FDF98}"/>
              </a:ext>
            </a:extLst>
          </p:cNvPr>
          <p:cNvSpPr>
            <a:spLocks noGrp="1"/>
          </p:cNvSpPr>
          <p:nvPr>
            <p:ph idx="1"/>
          </p:nvPr>
        </p:nvSpPr>
        <p:spPr>
          <a:xfrm>
            <a:off x="6766560" y="1335024"/>
            <a:ext cx="4581144" cy="4416552"/>
          </a:xfrm>
        </p:spPr>
        <p:txBody>
          <a:bodyPr anchor="ctr">
            <a:normAutofit fontScale="92500" lnSpcReduction="10000"/>
          </a:bodyPr>
          <a:lstStyle/>
          <a:p>
            <a:r>
              <a:rPr lang="tr-TR" sz="1700" dirty="0">
                <a:latin typeface="Century Gothic" panose="020B0502020202020204" pitchFamily="34" charset="0"/>
              </a:rPr>
              <a:t>Geriye doğru eleme yöntemi </a:t>
            </a:r>
            <a:r>
              <a:rPr lang="tr-TR" sz="1700" b="1" dirty="0">
                <a:latin typeface="Century Gothic" panose="020B0502020202020204" pitchFamily="34" charset="0"/>
              </a:rPr>
              <a:t>tüm değişkenleri içeren bir modelden, fazlalıklarını atarak daha verimli daha küçük bir model oluşturma içeren algoritma</a:t>
            </a:r>
            <a:r>
              <a:rPr lang="tr-TR" sz="1700" dirty="0">
                <a:latin typeface="Century Gothic" panose="020B0502020202020204" pitchFamily="34" charset="0"/>
              </a:rPr>
              <a:t>dır.</a:t>
            </a:r>
          </a:p>
          <a:p>
            <a:pPr>
              <a:buFont typeface="+mj-lt"/>
              <a:buAutoNum type="arabicPeriod"/>
            </a:pPr>
            <a:r>
              <a:rPr lang="tr-TR" sz="1700" dirty="0">
                <a:latin typeface="Century Gothic" panose="020B0502020202020204" pitchFamily="34" charset="0"/>
              </a:rPr>
              <a:t>Değişkenlerin modelde kalması için önem değeri belirlenir. Bir çeşit eşik değeri(threshold) olarak işlev görür. (p&lt;0.05) </a:t>
            </a:r>
          </a:p>
          <a:p>
            <a:pPr>
              <a:buFont typeface="+mj-lt"/>
              <a:buAutoNum type="arabicPeriod"/>
            </a:pPr>
            <a:r>
              <a:rPr lang="tr-TR" sz="1700" dirty="0">
                <a:latin typeface="Century Gothic" panose="020B0502020202020204" pitchFamily="34" charset="0"/>
              </a:rPr>
              <a:t>Modelle alakasız değişkenler modelden çıkarılır.</a:t>
            </a:r>
          </a:p>
          <a:p>
            <a:pPr>
              <a:buFont typeface="+mj-lt"/>
              <a:buAutoNum type="arabicPeriod"/>
            </a:pPr>
            <a:r>
              <a:rPr lang="tr-TR" sz="1700" dirty="0">
                <a:latin typeface="Century Gothic" panose="020B0502020202020204" pitchFamily="34" charset="0"/>
              </a:rPr>
              <a:t>En yüksek P değerine sahip değişkeni bul. Eğer önem değerinden yüksekse (P&gt;SL) bir sonraki adıma ilerle. Eğer düşükse modelin geriye doğru eleme algoritmasını tamamlamıştır.</a:t>
            </a:r>
          </a:p>
          <a:p>
            <a:pPr>
              <a:buFont typeface="+mj-lt"/>
              <a:buAutoNum type="arabicPeriod"/>
            </a:pPr>
            <a:r>
              <a:rPr lang="tr-TR" sz="1700" dirty="0">
                <a:latin typeface="Century Gothic" panose="020B0502020202020204" pitchFamily="34" charset="0"/>
              </a:rPr>
              <a:t>P değeri önem değerinden yüksek değişkeni modelden çıkart ve 3. adıma dön.</a:t>
            </a:r>
          </a:p>
          <a:p>
            <a:endParaRPr lang="tr-TR" sz="1700" dirty="0"/>
          </a:p>
        </p:txBody>
      </p:sp>
    </p:spTree>
    <p:extLst>
      <p:ext uri="{BB962C8B-B14F-4D97-AF65-F5344CB8AC3E}">
        <p14:creationId xmlns:p14="http://schemas.microsoft.com/office/powerpoint/2010/main" val="2739257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C05D0319-7F05-973D-4A89-0A0781ADD445}"/>
              </a:ext>
            </a:extLst>
          </p:cNvPr>
          <p:cNvSpPr>
            <a:spLocks noGrp="1"/>
          </p:cNvSpPr>
          <p:nvPr>
            <p:ph type="title"/>
          </p:nvPr>
        </p:nvSpPr>
        <p:spPr>
          <a:xfrm>
            <a:off x="1248663" y="2"/>
            <a:ext cx="5130795" cy="1461778"/>
          </a:xfrm>
        </p:spPr>
        <p:txBody>
          <a:bodyPr>
            <a:normAutofit/>
          </a:bodyPr>
          <a:lstStyle/>
          <a:p>
            <a:r>
              <a:rPr lang="tr-TR" sz="2800" dirty="0">
                <a:latin typeface="Century Gothic" panose="020B0502020202020204" pitchFamily="34" charset="0"/>
              </a:rPr>
              <a:t>İleri Doğru Seçme</a:t>
            </a:r>
            <a:br>
              <a:rPr lang="tr-TR" sz="2800" dirty="0">
                <a:latin typeface="Century Gothic" panose="020B0502020202020204" pitchFamily="34" charset="0"/>
              </a:rPr>
            </a:br>
            <a:endParaRPr lang="tr-TR" sz="2800" dirty="0">
              <a:latin typeface="Century Gothic" panose="020B0502020202020204" pitchFamily="34" charset="0"/>
            </a:endParaRPr>
          </a:p>
        </p:txBody>
      </p:sp>
      <p:sp>
        <p:nvSpPr>
          <p:cNvPr id="3" name="İçerik Yer Tutucusu 2">
            <a:extLst>
              <a:ext uri="{FF2B5EF4-FFF2-40B4-BE49-F238E27FC236}">
                <a16:creationId xmlns:a16="http://schemas.microsoft.com/office/drawing/2014/main" id="{BE23A9C3-311F-1E0B-40A4-9A66B71E0AB4}"/>
              </a:ext>
            </a:extLst>
          </p:cNvPr>
          <p:cNvSpPr>
            <a:spLocks noGrp="1"/>
          </p:cNvSpPr>
          <p:nvPr>
            <p:ph idx="1"/>
          </p:nvPr>
        </p:nvSpPr>
        <p:spPr>
          <a:xfrm>
            <a:off x="214676" y="852010"/>
            <a:ext cx="5491179" cy="5823109"/>
          </a:xfrm>
        </p:spPr>
        <p:txBody>
          <a:bodyPr>
            <a:normAutofit/>
          </a:bodyPr>
          <a:lstStyle/>
          <a:p>
            <a:r>
              <a:rPr lang="tr-TR" sz="1600" dirty="0">
                <a:latin typeface="Century Gothic" panose="020B0502020202020204" pitchFamily="34" charset="0"/>
              </a:rPr>
              <a:t>İleri doğru seçme yöntemi geriye doğru eliminasyon yönteminden farklı olarak </a:t>
            </a:r>
            <a:r>
              <a:rPr lang="tr-TR" sz="1600" b="1" dirty="0">
                <a:latin typeface="Century Gothic" panose="020B0502020202020204" pitchFamily="34" charset="0"/>
              </a:rPr>
              <a:t>hiçbir bağımsız değişken içermeyen bir model olarak başlar. Sonrasında ise hipoteze en yararlı olduğu tahmin edilen değişkenleri alarak daha büyük bir model haline gelir</a:t>
            </a:r>
            <a:r>
              <a:rPr lang="tr-TR" sz="1600" dirty="0">
                <a:latin typeface="Century Gothic" panose="020B0502020202020204" pitchFamily="34" charset="0"/>
              </a:rPr>
              <a:t>. İşleyişi ise şöyledir:</a:t>
            </a:r>
          </a:p>
          <a:p>
            <a:pPr>
              <a:buFont typeface="+mj-lt"/>
              <a:buAutoNum type="arabicPeriod"/>
            </a:pPr>
            <a:r>
              <a:rPr lang="tr-TR" sz="1600" dirty="0">
                <a:latin typeface="Century Gothic" panose="020B0502020202020204" pitchFamily="34" charset="0"/>
              </a:rPr>
              <a:t>Modele giriş için bir önem değeri belirlenir. (Örneğin SL=0,05)</a:t>
            </a:r>
          </a:p>
          <a:p>
            <a:pPr>
              <a:buFont typeface="+mj-lt"/>
              <a:buAutoNum type="arabicPeriod"/>
            </a:pPr>
            <a:r>
              <a:rPr lang="tr-TR" sz="1600" dirty="0">
                <a:latin typeface="Century Gothic" panose="020B0502020202020204" pitchFamily="34" charset="0"/>
              </a:rPr>
              <a:t>Bütün bağımsız değişkenler ve bağımlı değişkenle ayrı ayrı ikişerli modeller oluşturulur. En küçük P değerine sahip değişken seçilir.</a:t>
            </a:r>
          </a:p>
          <a:p>
            <a:pPr>
              <a:buFont typeface="+mj-lt"/>
              <a:buAutoNum type="arabicPeriod"/>
            </a:pPr>
            <a:r>
              <a:rPr lang="tr-TR" sz="1600" dirty="0">
                <a:latin typeface="Century Gothic" panose="020B0502020202020204" pitchFamily="34" charset="0"/>
              </a:rPr>
              <a:t>Seçilen değişken modele eklenir. Bundan sonrasında ise belirlenen önem değerinden düşük olmakla beraber yine en küçük P değerine sahip değişken modele eklenir.</a:t>
            </a:r>
          </a:p>
          <a:p>
            <a:pPr>
              <a:buFont typeface="+mj-lt"/>
              <a:buAutoNum type="arabicPeriod"/>
            </a:pPr>
            <a:r>
              <a:rPr lang="tr-TR" sz="1600" dirty="0">
                <a:latin typeface="Century Gothic" panose="020B0502020202020204" pitchFamily="34" charset="0"/>
              </a:rPr>
              <a:t>Bu işlem seçilen yeni değişkenin P değerinin önem değerinden fazla olmasına kadar devam eder. En küçük P değerine sahip yeni değişkenin P değerinin önem değerinden fazla olduğunu gördüğümüzde daha önce eklediğimiz değişkenlerin model için yeterli olduğunu anlamalıyız.</a:t>
            </a:r>
          </a:p>
          <a:p>
            <a:pPr marL="0" indent="0">
              <a:buNone/>
            </a:pPr>
            <a:endParaRPr lang="tr-TR" sz="1100" dirty="0">
              <a:latin typeface="Century Gothic" panose="020B0502020202020204" pitchFamily="34" charset="0"/>
            </a:endParaRPr>
          </a:p>
        </p:txBody>
      </p:sp>
    </p:spTree>
    <p:extLst>
      <p:ext uri="{BB962C8B-B14F-4D97-AF65-F5344CB8AC3E}">
        <p14:creationId xmlns:p14="http://schemas.microsoft.com/office/powerpoint/2010/main" val="1067058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Unvan 1"/>
          <p:cNvSpPr>
            <a:spLocks noGrp="1"/>
          </p:cNvSpPr>
          <p:nvPr>
            <p:ph type="ctrTitle"/>
          </p:nvPr>
        </p:nvSpPr>
        <p:spPr>
          <a:xfrm>
            <a:off x="1314824" y="735106"/>
            <a:ext cx="10053763" cy="2928470"/>
          </a:xfrm>
        </p:spPr>
        <p:txBody>
          <a:bodyPr anchor="b">
            <a:normAutofit/>
          </a:bodyPr>
          <a:lstStyle/>
          <a:p>
            <a:pPr algn="l"/>
            <a:r>
              <a:rPr lang="tr-TR" sz="4000" b="1" dirty="0">
                <a:solidFill>
                  <a:srgbClr val="FFFFFF"/>
                </a:solidFill>
                <a:latin typeface="Century Gothic" panose="020B0502020202020204" pitchFamily="34" charset="0"/>
              </a:rPr>
              <a:t>Regresyon Analizi Nasıl Yapılır?</a:t>
            </a:r>
            <a:br>
              <a:rPr lang="tr-TR" sz="4000" b="1" dirty="0">
                <a:solidFill>
                  <a:srgbClr val="FFFFFF"/>
                </a:solidFill>
                <a:latin typeface="Century Gothic" panose="020B0502020202020204" pitchFamily="34" charset="0"/>
              </a:rPr>
            </a:br>
            <a:r>
              <a:rPr lang="tr-TR" sz="4000" b="1" dirty="0">
                <a:solidFill>
                  <a:srgbClr val="FFFFFF"/>
                </a:solidFill>
                <a:latin typeface="Century Gothic" panose="020B0502020202020204" pitchFamily="34" charset="0"/>
              </a:rPr>
              <a:t>Çalışma Mantığı Nedir?</a:t>
            </a:r>
            <a:br>
              <a:rPr lang="tr-TR" sz="4000" b="1" dirty="0">
                <a:solidFill>
                  <a:srgbClr val="FFFFFF"/>
                </a:solidFill>
                <a:latin typeface="Century Gothic" panose="020B0502020202020204" pitchFamily="34" charset="0"/>
              </a:rPr>
            </a:br>
            <a:endParaRPr lang="tr-TR" sz="4000" dirty="0">
              <a:solidFill>
                <a:srgbClr val="FFFFFF"/>
              </a:solidFill>
              <a:latin typeface="Century Gothic" panose="020B0502020202020204" pitchFamily="34" charset="0"/>
            </a:endParaRPr>
          </a:p>
        </p:txBody>
      </p:sp>
      <p:sp>
        <p:nvSpPr>
          <p:cNvPr id="3" name="Alt Başlık 2"/>
          <p:cNvSpPr>
            <a:spLocks noGrp="1"/>
          </p:cNvSpPr>
          <p:nvPr>
            <p:ph type="subTitle" idx="1"/>
          </p:nvPr>
        </p:nvSpPr>
        <p:spPr>
          <a:xfrm>
            <a:off x="1350682" y="4870824"/>
            <a:ext cx="10005951" cy="1458258"/>
          </a:xfrm>
        </p:spPr>
        <p:txBody>
          <a:bodyPr anchor="ctr">
            <a:normAutofit/>
          </a:bodyPr>
          <a:lstStyle/>
          <a:p>
            <a:pPr algn="l"/>
            <a:endParaRPr lang="tr-TR" dirty="0"/>
          </a:p>
          <a:p>
            <a:pPr algn="l"/>
            <a:r>
              <a:rPr lang="tr-TR" sz="1600" dirty="0">
                <a:latin typeface="Century Gothic" panose="020B0502020202020204" pitchFamily="34" charset="0"/>
              </a:rPr>
              <a:t>Bir regresyon analizi 3 adımda gerçekleştirilir.</a:t>
            </a:r>
          </a:p>
        </p:txBody>
      </p:sp>
    </p:spTree>
    <p:extLst>
      <p:ext uri="{BB962C8B-B14F-4D97-AF65-F5344CB8AC3E}">
        <p14:creationId xmlns:p14="http://schemas.microsoft.com/office/powerpoint/2010/main" val="4124363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466722" y="586855"/>
            <a:ext cx="3201366" cy="3387497"/>
          </a:xfrm>
        </p:spPr>
        <p:txBody>
          <a:bodyPr anchor="b">
            <a:normAutofit/>
          </a:bodyPr>
          <a:lstStyle/>
          <a:p>
            <a:pPr algn="r"/>
            <a:r>
              <a:rPr lang="tr-TR" sz="3600" b="1" dirty="0">
                <a:solidFill>
                  <a:srgbClr val="FFFFFF"/>
                </a:solidFill>
                <a:latin typeface="Century Gothic" panose="020B0502020202020204" pitchFamily="34" charset="0"/>
              </a:rPr>
              <a:t>1. Öncelikle Bir Hipotez Oluşturulur</a:t>
            </a:r>
            <a:br>
              <a:rPr lang="tr-TR" sz="3600" b="1" dirty="0">
                <a:solidFill>
                  <a:srgbClr val="FFFFFF"/>
                </a:solidFill>
                <a:latin typeface="Century Gothic" panose="020B0502020202020204" pitchFamily="34" charset="0"/>
              </a:rPr>
            </a:br>
            <a:endParaRPr lang="tr-TR" sz="3600" dirty="0">
              <a:solidFill>
                <a:srgbClr val="FFFFFF"/>
              </a:solidFill>
              <a:latin typeface="Century Gothic" panose="020B0502020202020204" pitchFamily="34" charset="0"/>
            </a:endParaRPr>
          </a:p>
        </p:txBody>
      </p:sp>
      <p:sp>
        <p:nvSpPr>
          <p:cNvPr id="3" name="İçerik Yer Tutucusu 2"/>
          <p:cNvSpPr>
            <a:spLocks noGrp="1"/>
          </p:cNvSpPr>
          <p:nvPr>
            <p:ph idx="1"/>
          </p:nvPr>
        </p:nvSpPr>
        <p:spPr>
          <a:xfrm>
            <a:off x="4581727" y="649480"/>
            <a:ext cx="3025303" cy="5546047"/>
          </a:xfrm>
        </p:spPr>
        <p:txBody>
          <a:bodyPr anchor="ctr">
            <a:normAutofit/>
          </a:bodyPr>
          <a:lstStyle/>
          <a:p>
            <a:r>
              <a:rPr lang="tr-TR" sz="1600" dirty="0">
                <a:latin typeface="Century Gothic" panose="020B0502020202020204" pitchFamily="34" charset="0"/>
              </a:rPr>
              <a:t>Bir regresyon analizi yapmak için, ilişkili olduğuna inandığınız iki değişkeni seçmeniz gerekir. </a:t>
            </a:r>
            <a:r>
              <a:rPr lang="tr-TR" sz="1600" b="1" dirty="0">
                <a:latin typeface="Century Gothic" panose="020B0502020202020204" pitchFamily="34" charset="0"/>
              </a:rPr>
              <a:t>Mümkün olduğu kadar çok veri toplayarak</a:t>
            </a:r>
            <a:r>
              <a:rPr lang="tr-TR" sz="1600" dirty="0">
                <a:latin typeface="Century Gothic" panose="020B0502020202020204" pitchFamily="34" charset="0"/>
              </a:rPr>
              <a:t> ilişkileri hakkında hipotezinizi oluşturun. Reklam ve satış ilişkisi söz konusu olduğunda, daha doğru bir analiz için bir yıl boyunca oluşan tüm finansal verileri toplayabilirsiniz.</a:t>
            </a:r>
          </a:p>
        </p:txBody>
      </p:sp>
      <p:pic>
        <p:nvPicPr>
          <p:cNvPr id="4" name="Resim 3"/>
          <p:cNvPicPr>
            <a:picLocks noChangeAspect="1"/>
          </p:cNvPicPr>
          <p:nvPr/>
        </p:nvPicPr>
        <p:blipFill rotWithShape="1">
          <a:blip r:embed="rId2"/>
          <a:srcRect l="38239" r="37949" b="-1"/>
          <a:stretch/>
        </p:blipFill>
        <p:spPr>
          <a:xfrm>
            <a:off x="8109502" y="10"/>
            <a:ext cx="4082498" cy="6857990"/>
          </a:xfrm>
          <a:prstGeom prst="rect">
            <a:avLst/>
          </a:prstGeom>
        </p:spPr>
      </p:pic>
    </p:spTree>
    <p:extLst>
      <p:ext uri="{BB962C8B-B14F-4D97-AF65-F5344CB8AC3E}">
        <p14:creationId xmlns:p14="http://schemas.microsoft.com/office/powerpoint/2010/main" val="1398617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466722" y="586855"/>
            <a:ext cx="3201366" cy="3387497"/>
          </a:xfrm>
        </p:spPr>
        <p:txBody>
          <a:bodyPr anchor="b">
            <a:normAutofit/>
          </a:bodyPr>
          <a:lstStyle/>
          <a:p>
            <a:pPr algn="r"/>
            <a:r>
              <a:rPr lang="tr-TR" sz="4000" b="1" dirty="0">
                <a:solidFill>
                  <a:srgbClr val="FFFFFF"/>
                </a:solidFill>
                <a:latin typeface="Century Gothic" panose="020B0502020202020204" pitchFamily="34" charset="0"/>
              </a:rPr>
              <a:t>2. Bir Grafik Oluşturulur</a:t>
            </a:r>
            <a:br>
              <a:rPr lang="tr-TR" sz="4000" b="1" dirty="0">
                <a:solidFill>
                  <a:srgbClr val="FFFFFF"/>
                </a:solidFill>
                <a:latin typeface="Century Gothic" panose="020B0502020202020204" pitchFamily="34" charset="0"/>
              </a:rPr>
            </a:br>
            <a:endParaRPr lang="tr-TR" sz="4000" dirty="0">
              <a:solidFill>
                <a:srgbClr val="FFFFFF"/>
              </a:solidFill>
              <a:latin typeface="Century Gothic" panose="020B0502020202020204" pitchFamily="34" charset="0"/>
            </a:endParaRPr>
          </a:p>
        </p:txBody>
      </p:sp>
      <p:sp>
        <p:nvSpPr>
          <p:cNvPr id="3" name="İçerik Yer Tutucusu 2"/>
          <p:cNvSpPr>
            <a:spLocks noGrp="1"/>
          </p:cNvSpPr>
          <p:nvPr>
            <p:ph idx="1"/>
          </p:nvPr>
        </p:nvSpPr>
        <p:spPr>
          <a:xfrm>
            <a:off x="4037826" y="645836"/>
            <a:ext cx="3025303" cy="5546047"/>
          </a:xfrm>
        </p:spPr>
        <p:txBody>
          <a:bodyPr anchor="ctr">
            <a:normAutofit/>
          </a:bodyPr>
          <a:lstStyle/>
          <a:p>
            <a:r>
              <a:rPr lang="tr-TR" sz="1600" dirty="0">
                <a:latin typeface="Century Gothic" panose="020B0502020202020204" pitchFamily="34" charset="0"/>
              </a:rPr>
              <a:t>Bir sonraki adım, verilerinizin grafiğini çıkarmaktır. </a:t>
            </a:r>
            <a:r>
              <a:rPr lang="tr-TR" sz="1600" b="1" dirty="0">
                <a:latin typeface="Century Gothic" panose="020B0502020202020204" pitchFamily="34" charset="0"/>
              </a:rPr>
              <a:t>İki veri seti ile doğrusal regresyon için temel bir çizgi grafiği oluşturabilirsiniz</a:t>
            </a:r>
            <a:r>
              <a:rPr lang="tr-TR" sz="1600" dirty="0">
                <a:latin typeface="Century Gothic" panose="020B0502020202020204" pitchFamily="34" charset="0"/>
              </a:rPr>
              <a:t>. Bir değişken X ekseninde, diğeri Y ekseninde çizilir. Bir elektronik tabloya girdiğinizde, değişkenler arasındaki korelasyonu görebilirsiniz. </a:t>
            </a:r>
            <a:r>
              <a:rPr lang="tr-TR" sz="1600" b="1" dirty="0">
                <a:latin typeface="Century Gothic" panose="020B0502020202020204" pitchFamily="34" charset="0"/>
              </a:rPr>
              <a:t>Düz bir çizgi varsa, bu pozitif bir korelasyon gösterir.</a:t>
            </a:r>
            <a:endParaRPr lang="tr-TR" sz="1600" dirty="0">
              <a:latin typeface="Century Gothic" panose="020B0502020202020204" pitchFamily="34" charset="0"/>
            </a:endParaRPr>
          </a:p>
        </p:txBody>
      </p:sp>
      <p:pic>
        <p:nvPicPr>
          <p:cNvPr id="5" name="Resim 4">
            <a:extLst>
              <a:ext uri="{FF2B5EF4-FFF2-40B4-BE49-F238E27FC236}">
                <a16:creationId xmlns:a16="http://schemas.microsoft.com/office/drawing/2014/main" id="{9B98A580-9B20-1E58-0D4E-276FE29C06AB}"/>
              </a:ext>
            </a:extLst>
          </p:cNvPr>
          <p:cNvPicPr>
            <a:picLocks noChangeAspect="1"/>
          </p:cNvPicPr>
          <p:nvPr/>
        </p:nvPicPr>
        <p:blipFill>
          <a:blip r:embed="rId2"/>
          <a:stretch>
            <a:fillRect/>
          </a:stretch>
        </p:blipFill>
        <p:spPr>
          <a:xfrm>
            <a:off x="6922084" y="2063289"/>
            <a:ext cx="5212380" cy="2971056"/>
          </a:xfrm>
          <a:prstGeom prst="rect">
            <a:avLst/>
          </a:prstGeom>
        </p:spPr>
      </p:pic>
    </p:spTree>
    <p:extLst>
      <p:ext uri="{BB962C8B-B14F-4D97-AF65-F5344CB8AC3E}">
        <p14:creationId xmlns:p14="http://schemas.microsoft.com/office/powerpoint/2010/main" val="2636434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5596501" y="501594"/>
            <a:ext cx="5754896" cy="1655483"/>
          </a:xfrm>
        </p:spPr>
        <p:txBody>
          <a:bodyPr anchor="b">
            <a:normAutofit/>
          </a:bodyPr>
          <a:lstStyle/>
          <a:p>
            <a:r>
              <a:rPr lang="tr-TR" sz="3200" b="1" dirty="0">
                <a:latin typeface="Century Gothic" panose="020B0502020202020204" pitchFamily="34" charset="0"/>
              </a:rPr>
              <a:t>3. Sonuçlar Analiz Edilir</a:t>
            </a:r>
            <a:br>
              <a:rPr lang="tr-TR" sz="3200" b="1" dirty="0">
                <a:latin typeface="Century Gothic" panose="020B0502020202020204" pitchFamily="34" charset="0"/>
              </a:rPr>
            </a:br>
            <a:endParaRPr lang="tr-TR" sz="3200" dirty="0">
              <a:latin typeface="Century Gothic" panose="020B0502020202020204" pitchFamily="34" charset="0"/>
            </a:endParaRPr>
          </a:p>
        </p:txBody>
      </p:sp>
      <p:sp>
        <p:nvSpPr>
          <p:cNvPr id="3" name="İçerik Yer Tutucusu 2"/>
          <p:cNvSpPr>
            <a:spLocks noGrp="1"/>
          </p:cNvSpPr>
          <p:nvPr>
            <p:ph idx="1"/>
          </p:nvPr>
        </p:nvSpPr>
        <p:spPr>
          <a:xfrm>
            <a:off x="5596502" y="2405894"/>
            <a:ext cx="5754896" cy="3014765"/>
          </a:xfrm>
        </p:spPr>
        <p:txBody>
          <a:bodyPr anchor="t">
            <a:normAutofit/>
          </a:bodyPr>
          <a:lstStyle/>
          <a:p>
            <a:r>
              <a:rPr lang="tr-TR" sz="1600" dirty="0">
                <a:latin typeface="Century Gothic" panose="020B0502020202020204" pitchFamily="34" charset="0"/>
              </a:rPr>
              <a:t>Grafiği temel bir doğrusal regresyonda inceleyerek kesişim, katsayı ve korelasyonu görebilirsiniz. Bu rakamları bir araya getirmek, iki veri seti arasındaki tarihsel ilişkiyi göstererek modelin gelecekte nasıl görüneceğini tahmin etmenize olanak tanır. Geçmişte, çevrimiçi reklamcılık ve satışlar arasında olumlu bir ilişki varsa, gelecek yıl için bir tahmin oluşturmak için yüzdeleri bir modele ekleyebilirsiniz. </a:t>
            </a:r>
          </a:p>
        </p:txBody>
      </p:sp>
      <p:sp>
        <p:nvSpPr>
          <p:cNvPr id="22"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Resim 4">
            <a:extLst>
              <a:ext uri="{FF2B5EF4-FFF2-40B4-BE49-F238E27FC236}">
                <a16:creationId xmlns:a16="http://schemas.microsoft.com/office/drawing/2014/main" id="{D5E2D4A2-4AF5-F6CE-62A6-602067011C63}"/>
              </a:ext>
            </a:extLst>
          </p:cNvPr>
          <p:cNvPicPr>
            <a:picLocks noChangeAspect="1"/>
          </p:cNvPicPr>
          <p:nvPr/>
        </p:nvPicPr>
        <p:blipFill>
          <a:blip r:embed="rId2"/>
          <a:stretch>
            <a:fillRect/>
          </a:stretch>
        </p:blipFill>
        <p:spPr>
          <a:xfrm>
            <a:off x="118403" y="1163151"/>
            <a:ext cx="5434531" cy="3763412"/>
          </a:xfrm>
          <a:prstGeom prst="rect">
            <a:avLst/>
          </a:prstGeom>
        </p:spPr>
      </p:pic>
    </p:spTree>
    <p:extLst>
      <p:ext uri="{BB962C8B-B14F-4D97-AF65-F5344CB8AC3E}">
        <p14:creationId xmlns:p14="http://schemas.microsoft.com/office/powerpoint/2010/main" val="3133550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ctrTitle"/>
          </p:nvPr>
        </p:nvSpPr>
        <p:spPr>
          <a:xfrm>
            <a:off x="992274" y="3084975"/>
            <a:ext cx="4567686" cy="893382"/>
          </a:xfrm>
        </p:spPr>
        <p:txBody>
          <a:bodyPr anchor="t">
            <a:noAutofit/>
          </a:bodyPr>
          <a:lstStyle/>
          <a:p>
            <a:r>
              <a:rPr lang="tr-TR" sz="3200" b="1" dirty="0">
                <a:solidFill>
                  <a:srgbClr val="FFFFFF"/>
                </a:solidFill>
                <a:latin typeface="Century Gothic" panose="020B0502020202020204" pitchFamily="34" charset="0"/>
              </a:rPr>
              <a:t>Regresyon Analizi </a:t>
            </a:r>
            <a:br>
              <a:rPr lang="tr-TR" sz="3200" b="1" dirty="0">
                <a:solidFill>
                  <a:srgbClr val="FFFFFF"/>
                </a:solidFill>
                <a:latin typeface="Century Gothic" panose="020B0502020202020204" pitchFamily="34" charset="0"/>
              </a:rPr>
            </a:br>
            <a:r>
              <a:rPr lang="tr-TR" sz="3200" b="1" dirty="0">
                <a:solidFill>
                  <a:srgbClr val="FFFFFF"/>
                </a:solidFill>
                <a:latin typeface="Century Gothic" panose="020B0502020202020204" pitchFamily="34" charset="0"/>
              </a:rPr>
              <a:t>Kullanım Alanları</a:t>
            </a:r>
            <a:br>
              <a:rPr lang="tr-TR" sz="3200" b="1" dirty="0">
                <a:solidFill>
                  <a:srgbClr val="FFFFFF"/>
                </a:solidFill>
                <a:latin typeface="Century Gothic" panose="020B0502020202020204" pitchFamily="34" charset="0"/>
              </a:rPr>
            </a:br>
            <a:endParaRPr lang="tr-TR" sz="3200" dirty="0">
              <a:solidFill>
                <a:srgbClr val="FFFFFF"/>
              </a:solidFill>
              <a:latin typeface="Century Gothic" panose="020B0502020202020204" pitchFamily="34" charset="0"/>
            </a:endParaRPr>
          </a:p>
        </p:txBody>
      </p:sp>
      <p:pic>
        <p:nvPicPr>
          <p:cNvPr id="4" name="Picture 3" descr="Performans düşüşünü gösteren büyüteç">
            <a:extLst>
              <a:ext uri="{FF2B5EF4-FFF2-40B4-BE49-F238E27FC236}">
                <a16:creationId xmlns:a16="http://schemas.microsoft.com/office/drawing/2014/main" id="{97C1A99A-92E4-1AD2-04FF-C4C20DA217D4}"/>
              </a:ext>
            </a:extLst>
          </p:cNvPr>
          <p:cNvPicPr>
            <a:picLocks noChangeAspect="1"/>
          </p:cNvPicPr>
          <p:nvPr/>
        </p:nvPicPr>
        <p:blipFill rotWithShape="1">
          <a:blip r:embed="rId2"/>
          <a:srcRect l="5660" r="36149" b="1"/>
          <a:stretch/>
        </p:blipFill>
        <p:spPr>
          <a:xfrm>
            <a:off x="6553199" y="457200"/>
            <a:ext cx="5181602" cy="5943600"/>
          </a:xfrm>
          <a:prstGeom prst="rect">
            <a:avLst/>
          </a:prstGeom>
        </p:spPr>
      </p:pic>
    </p:spTree>
    <p:extLst>
      <p:ext uri="{BB962C8B-B14F-4D97-AF65-F5344CB8AC3E}">
        <p14:creationId xmlns:p14="http://schemas.microsoft.com/office/powerpoint/2010/main" val="103560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1383564" y="348865"/>
            <a:ext cx="9718111" cy="1576446"/>
          </a:xfrm>
        </p:spPr>
        <p:txBody>
          <a:bodyPr anchor="ctr">
            <a:normAutofit/>
          </a:bodyPr>
          <a:lstStyle/>
          <a:p>
            <a:r>
              <a:rPr lang="tr-TR" sz="3600" b="1" dirty="0">
                <a:solidFill>
                  <a:srgbClr val="FFFFFF"/>
                </a:solidFill>
                <a:latin typeface="Century Gothic" panose="020B0502020202020204" pitchFamily="34" charset="0"/>
              </a:rPr>
              <a:t>1. Tahmin</a:t>
            </a:r>
            <a:br>
              <a:rPr lang="tr-TR" sz="3600" b="1" dirty="0">
                <a:solidFill>
                  <a:srgbClr val="FFFFFF"/>
                </a:solidFill>
                <a:latin typeface="Century Gothic" panose="020B0502020202020204" pitchFamily="34" charset="0"/>
              </a:rPr>
            </a:br>
            <a:endParaRPr lang="tr-TR" sz="3600" dirty="0">
              <a:solidFill>
                <a:srgbClr val="FFFFFF"/>
              </a:solidFill>
              <a:latin typeface="Century Gothic" panose="020B0502020202020204" pitchFamily="34" charset="0"/>
            </a:endParaRPr>
          </a:p>
        </p:txBody>
      </p:sp>
      <p:graphicFrame>
        <p:nvGraphicFramePr>
          <p:cNvPr id="5" name="İçerik Yer Tutucusu 2">
            <a:extLst>
              <a:ext uri="{FF2B5EF4-FFF2-40B4-BE49-F238E27FC236}">
                <a16:creationId xmlns:a16="http://schemas.microsoft.com/office/drawing/2014/main" id="{A8E11F1D-ADA5-F98B-9AEF-4D6F22DA011C}"/>
              </a:ext>
            </a:extLst>
          </p:cNvPr>
          <p:cNvGraphicFramePr>
            <a:graphicFrameLocks noGrp="1"/>
          </p:cNvGraphicFramePr>
          <p:nvPr>
            <p:ph idx="1"/>
            <p:extLst>
              <p:ext uri="{D42A27DB-BD31-4B8C-83A1-F6EECF244321}">
                <p14:modId xmlns:p14="http://schemas.microsoft.com/office/powerpoint/2010/main" val="178883871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264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Başlık 1">
            <a:extLst>
              <a:ext uri="{FF2B5EF4-FFF2-40B4-BE49-F238E27FC236}">
                <a16:creationId xmlns:a16="http://schemas.microsoft.com/office/drawing/2014/main" id="{D98C3B0B-D983-A6EA-A9BA-4B5F8816C08E}"/>
              </a:ext>
            </a:extLst>
          </p:cNvPr>
          <p:cNvSpPr>
            <a:spLocks noGrp="1"/>
          </p:cNvSpPr>
          <p:nvPr>
            <p:ph type="title"/>
          </p:nvPr>
        </p:nvSpPr>
        <p:spPr>
          <a:xfrm>
            <a:off x="1295400" y="669925"/>
            <a:ext cx="4800600" cy="1325563"/>
          </a:xfrm>
        </p:spPr>
        <p:txBody>
          <a:bodyPr anchor="b">
            <a:normAutofit/>
          </a:bodyPr>
          <a:lstStyle/>
          <a:p>
            <a:r>
              <a:rPr lang="tr-TR" dirty="0">
                <a:solidFill>
                  <a:schemeClr val="bg1"/>
                </a:solidFill>
                <a:latin typeface="Century Gothic" panose="020B0502020202020204" pitchFamily="34" charset="0"/>
              </a:rPr>
              <a:t>Tarihçesi</a:t>
            </a:r>
            <a:endParaRPr lang="en-GB" dirty="0">
              <a:solidFill>
                <a:schemeClr val="bg1"/>
              </a:solidFill>
              <a:latin typeface="Century Gothic" panose="020B0502020202020204" pitchFamily="34" charset="0"/>
            </a:endParaRPr>
          </a:p>
        </p:txBody>
      </p:sp>
      <p:cxnSp>
        <p:nvCxnSpPr>
          <p:cNvPr id="17"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24F9C60-7584-5B16-8480-DB6D8BCFC8C4}"/>
              </a:ext>
            </a:extLst>
          </p:cNvPr>
          <p:cNvSpPr>
            <a:spLocks noGrp="1"/>
          </p:cNvSpPr>
          <p:nvPr>
            <p:ph idx="1"/>
          </p:nvPr>
        </p:nvSpPr>
        <p:spPr>
          <a:xfrm>
            <a:off x="1295400" y="2288833"/>
            <a:ext cx="4800600" cy="3711571"/>
          </a:xfrm>
        </p:spPr>
        <p:txBody>
          <a:bodyPr>
            <a:normAutofit/>
          </a:bodyPr>
          <a:lstStyle/>
          <a:p>
            <a:pPr marL="0" indent="0">
              <a:buNone/>
            </a:pP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Denetimli öğrenm</a:t>
            </a:r>
            <a:r>
              <a:rPr lang="tr-TR" sz="1600" dirty="0">
                <a:solidFill>
                  <a:schemeClr val="bg1"/>
                </a:solidFill>
                <a:latin typeface="Century Gothic" panose="020B0502020202020204" pitchFamily="34" charset="0"/>
              </a:rPr>
              <a:t>e fikri</a:t>
            </a:r>
            <a:r>
              <a:rPr lang="en-GB" sz="1600" dirty="0">
                <a:solidFill>
                  <a:schemeClr val="bg1"/>
                </a:solidFill>
                <a:latin typeface="Century Gothic" panose="020B0502020202020204" pitchFamily="34" charset="0"/>
              </a:rPr>
              <a:t> </a:t>
            </a:r>
            <a:r>
              <a:rPr lang="tr-TR" sz="1600" dirty="0">
                <a:solidFill>
                  <a:schemeClr val="bg1"/>
                </a:solidFill>
                <a:latin typeface="Century Gothic" panose="020B0502020202020204" pitchFamily="34" charset="0"/>
              </a:rPr>
              <a:t>Perc</a:t>
            </a:r>
            <a:r>
              <a:rPr lang="en-GB" sz="1600" dirty="0">
                <a:solidFill>
                  <a:schemeClr val="bg1"/>
                </a:solidFill>
                <a:latin typeface="Century Gothic" panose="020B0502020202020204" pitchFamily="34" charset="0"/>
              </a:rPr>
              <a:t>eptron </a:t>
            </a:r>
            <a:r>
              <a:rPr lang="tr-TR" sz="1600" dirty="0">
                <a:solidFill>
                  <a:schemeClr val="bg1"/>
                </a:solidFill>
                <a:latin typeface="Century Gothic" panose="020B0502020202020204" pitchFamily="34" charset="0"/>
              </a:rPr>
              <a:t>deneyi ile ortaya çıkmıştır. Bu deneyle yapay sinir ağının temelleri atılmıştır. </a:t>
            </a:r>
            <a:endParaRPr lang="en-GB" sz="1600" dirty="0">
              <a:solidFill>
                <a:schemeClr val="bg1"/>
              </a:solidFill>
              <a:latin typeface="Century Gothic" panose="020B0502020202020204" pitchFamily="34" charset="0"/>
            </a:endParaRPr>
          </a:p>
          <a:p>
            <a:pPr marL="0" indent="0">
              <a:buNone/>
            </a:pP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1958 yılında psikolog Frank Rosenblatt tarafından</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üçgen ya da</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üçgen olmayan nesneleri belirlemek için bir çalışma yürütülüyor.</a:t>
            </a:r>
            <a:r>
              <a:rPr lang="tr-TR" sz="1600" dirty="0">
                <a:solidFill>
                  <a:schemeClr val="bg1"/>
                </a:solidFill>
                <a:latin typeface="Century Gothic" panose="020B0502020202020204" pitchFamily="34" charset="0"/>
              </a:rPr>
              <a:t> Rosenblatt  zamanına göre yüksek kalitede kameralar(400 pixel) kullanarak oldukça b</a:t>
            </a:r>
            <a:r>
              <a:rPr lang="en-GB" sz="1600" dirty="0">
                <a:solidFill>
                  <a:schemeClr val="bg1"/>
                </a:solidFill>
                <a:latin typeface="Century Gothic" panose="020B0502020202020204" pitchFamily="34" charset="0"/>
              </a:rPr>
              <a:t>üyük bir makine yapıyor ve buna da perceptron ismini veriyor.</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Perceptron tek katmanlı yapay sinir ağından oluşuyordu.</a:t>
            </a:r>
            <a:r>
              <a:rPr lang="tr-TR" sz="1600" dirty="0">
                <a:solidFill>
                  <a:schemeClr val="bg1"/>
                </a:solidFill>
                <a:latin typeface="Century Gothic" panose="020B0502020202020204" pitchFamily="34" charset="0"/>
              </a:rPr>
              <a:t> </a:t>
            </a:r>
            <a:endParaRPr lang="en-GB" sz="1600" dirty="0">
              <a:solidFill>
                <a:schemeClr val="bg1"/>
              </a:solidFill>
              <a:latin typeface="Century Gothic" panose="020B0502020202020204" pitchFamily="34" charset="0"/>
            </a:endParaRPr>
          </a:p>
        </p:txBody>
      </p:sp>
      <p:pic>
        <p:nvPicPr>
          <p:cNvPr id="5" name="Resim 4">
            <a:extLst>
              <a:ext uri="{FF2B5EF4-FFF2-40B4-BE49-F238E27FC236}">
                <a16:creationId xmlns:a16="http://schemas.microsoft.com/office/drawing/2014/main" id="{A89F1D5B-F116-9422-47C3-5FCA4591B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544" y="485605"/>
            <a:ext cx="4562263" cy="5886790"/>
          </a:xfrm>
          <a:prstGeom prst="rect">
            <a:avLst/>
          </a:prstGeom>
        </p:spPr>
      </p:pic>
      <p:cxnSp>
        <p:nvCxnSpPr>
          <p:cNvPr id="18" name="Straight Connector 13">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40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1136396" y="502021"/>
            <a:ext cx="6173262" cy="1655483"/>
          </a:xfrm>
        </p:spPr>
        <p:txBody>
          <a:bodyPr anchor="b">
            <a:normAutofit/>
          </a:bodyPr>
          <a:lstStyle/>
          <a:p>
            <a:r>
              <a:rPr lang="tr-TR" sz="3200" b="1" dirty="0">
                <a:latin typeface="Century Gothic" panose="020B0502020202020204" pitchFamily="34" charset="0"/>
              </a:rPr>
              <a:t>2. CAPM</a:t>
            </a:r>
            <a:br>
              <a:rPr lang="tr-TR" sz="3200" b="1" dirty="0">
                <a:latin typeface="Century Gothic" panose="020B0502020202020204" pitchFamily="34" charset="0"/>
              </a:rPr>
            </a:br>
            <a:endParaRPr lang="tr-TR" sz="3200" dirty="0">
              <a:latin typeface="Century Gothic" panose="020B0502020202020204" pitchFamily="34" charset="0"/>
            </a:endParaRPr>
          </a:p>
        </p:txBody>
      </p:sp>
      <p:sp>
        <p:nvSpPr>
          <p:cNvPr id="3" name="İçerik Yer Tutucusu 2"/>
          <p:cNvSpPr>
            <a:spLocks noGrp="1"/>
          </p:cNvSpPr>
          <p:nvPr>
            <p:ph idx="1"/>
          </p:nvPr>
        </p:nvSpPr>
        <p:spPr>
          <a:xfrm>
            <a:off x="1136397" y="2408518"/>
            <a:ext cx="6173262" cy="3535083"/>
          </a:xfrm>
        </p:spPr>
        <p:txBody>
          <a:bodyPr>
            <a:normAutofit/>
          </a:bodyPr>
          <a:lstStyle/>
          <a:p>
            <a:r>
              <a:rPr lang="tr-TR" sz="1600" dirty="0">
                <a:latin typeface="Century Gothic" panose="020B0502020202020204" pitchFamily="34" charset="0"/>
              </a:rPr>
              <a:t>Bir varlığın öngörülen getirisi ile ilgili piyasa risk primi arasındaki bağlantıyı kuran </a:t>
            </a:r>
            <a:r>
              <a:rPr lang="tr-TR" sz="1600" b="1" dirty="0">
                <a:latin typeface="Century Gothic" panose="020B0502020202020204" pitchFamily="34" charset="0"/>
              </a:rPr>
              <a:t>The Capital Asset Pricing Model (CAPM), doğrusal regresyon modeline dayanı</a:t>
            </a:r>
            <a:r>
              <a:rPr lang="tr-TR" sz="1600" dirty="0">
                <a:latin typeface="Century Gothic" panose="020B0502020202020204" pitchFamily="34" charset="0"/>
              </a:rPr>
              <a:t>r. Ayrıca, kurumsal getirileri ve operasyonel performansı tahmin etmek için finansal analistler tarafından finansal analizde sıklıkla kullanılır.</a:t>
            </a:r>
          </a:p>
          <a:p>
            <a:r>
              <a:rPr lang="tr-TR" sz="1600" dirty="0">
                <a:latin typeface="Century Gothic" panose="020B0502020202020204" pitchFamily="34" charset="0"/>
              </a:rPr>
              <a:t>Bir hisse senedinin beta katsayısı, regresyon analizi kullanılarak hesaplanır. Beta, toplam piyasa riskiyle ilgili getiri oynaklığının bir ölçüsüdür.</a:t>
            </a:r>
          </a:p>
          <a:p>
            <a:endParaRPr lang="tr-TR" sz="2000" dirty="0"/>
          </a:p>
        </p:txBody>
      </p:sp>
      <p:pic>
        <p:nvPicPr>
          <p:cNvPr id="4" name="Resim 3"/>
          <p:cNvPicPr>
            <a:picLocks noChangeAspect="1"/>
          </p:cNvPicPr>
          <p:nvPr/>
        </p:nvPicPr>
        <p:blipFill rotWithShape="1">
          <a:blip r:embed="rId2"/>
          <a:srcRect l="22196" r="30167" b="-2"/>
          <a:stretch/>
        </p:blipFill>
        <p:spPr>
          <a:xfrm>
            <a:off x="8115300" y="-12515"/>
            <a:ext cx="4076700" cy="6418631"/>
          </a:xfrm>
          <a:prstGeom prst="rect">
            <a:avLst/>
          </a:prstGeom>
        </p:spPr>
      </p:pic>
      <p:sp>
        <p:nvSpPr>
          <p:cNvPr id="16"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9028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8643193" y="489507"/>
            <a:ext cx="3091607" cy="1655483"/>
          </a:xfrm>
        </p:spPr>
        <p:txBody>
          <a:bodyPr anchor="b">
            <a:normAutofit/>
          </a:bodyPr>
          <a:lstStyle/>
          <a:p>
            <a:r>
              <a:rPr lang="tr-TR" sz="3600" b="1" dirty="0">
                <a:ln w="22225">
                  <a:solidFill>
                    <a:srgbClr val="FFFFFF"/>
                  </a:solidFill>
                </a:ln>
                <a:latin typeface="Century Gothic" panose="020B0502020202020204" pitchFamily="34" charset="0"/>
              </a:rPr>
              <a:t>3. Rekabet karşılaştırma</a:t>
            </a:r>
            <a:br>
              <a:rPr lang="tr-TR" sz="3200" b="1" dirty="0">
                <a:ln w="22225">
                  <a:solidFill>
                    <a:srgbClr val="FFFFFF"/>
                  </a:solidFill>
                </a:ln>
                <a:latin typeface="Century Gothic" panose="020B0502020202020204" pitchFamily="34" charset="0"/>
              </a:rPr>
            </a:br>
            <a:endParaRPr lang="tr-TR" sz="3200" dirty="0">
              <a:ln w="22225">
                <a:solidFill>
                  <a:srgbClr val="FFFFFF"/>
                </a:solidFill>
              </a:ln>
              <a:latin typeface="Century Gothic" panose="020B0502020202020204" pitchFamily="34" charset="0"/>
            </a:endParaRPr>
          </a:p>
        </p:txBody>
      </p:sp>
      <p:pic>
        <p:nvPicPr>
          <p:cNvPr id="5" name="Picture 4" descr="Renkli grafikler ve grafikler">
            <a:extLst>
              <a:ext uri="{FF2B5EF4-FFF2-40B4-BE49-F238E27FC236}">
                <a16:creationId xmlns:a16="http://schemas.microsoft.com/office/drawing/2014/main" id="{9E371BE8-9F86-8DE8-7DA9-6EC348222299}"/>
              </a:ext>
            </a:extLst>
          </p:cNvPr>
          <p:cNvPicPr>
            <a:picLocks noChangeAspect="1"/>
          </p:cNvPicPr>
          <p:nvPr/>
        </p:nvPicPr>
        <p:blipFill rotWithShape="1">
          <a:blip r:embed="rId2"/>
          <a:srcRect l="7735" r="7734" b="-1"/>
          <a:stretch/>
        </p:blipFill>
        <p:spPr>
          <a:xfrm>
            <a:off x="20" y="431"/>
            <a:ext cx="8115280" cy="6408311"/>
          </a:xfrm>
          <a:prstGeom prst="rect">
            <a:avLst/>
          </a:prstGeom>
        </p:spPr>
      </p:pic>
      <p:sp>
        <p:nvSpPr>
          <p:cNvPr id="3" name="İçerik Yer Tutucusu 2"/>
          <p:cNvSpPr>
            <a:spLocks noGrp="1"/>
          </p:cNvSpPr>
          <p:nvPr>
            <p:ph idx="1"/>
          </p:nvPr>
        </p:nvSpPr>
        <p:spPr>
          <a:xfrm>
            <a:off x="8643193" y="2418408"/>
            <a:ext cx="2942813" cy="3540265"/>
          </a:xfrm>
        </p:spPr>
        <p:txBody>
          <a:bodyPr>
            <a:normAutofit lnSpcReduction="10000"/>
          </a:bodyPr>
          <a:lstStyle/>
          <a:p>
            <a:r>
              <a:rPr lang="tr-TR" sz="1600" dirty="0">
                <a:latin typeface="Century Gothic" panose="020B0502020202020204" pitchFamily="34" charset="0"/>
              </a:rPr>
              <a:t>Bir şirketin finansal performansını belirli bir muadili ile karşılaştırmak için kullanılabilir. Ayrıca iki firmanın hisse senedi fiyatları arasındaki ilişkiyi belirlemek için de kullanılabilir ve hangi yönlerin satışlarını etkilediğini belirlemede firmaya yardımcı olabilir. Bu teknikler, küçük işletmelerin kısa sürede hızlı başarıya ulaşmalarına yardımcı olabilir.</a:t>
            </a:r>
          </a:p>
          <a:p>
            <a:endParaRPr lang="tr-TR" sz="1600" dirty="0"/>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2143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466722" y="586855"/>
            <a:ext cx="3201366" cy="3387497"/>
          </a:xfrm>
        </p:spPr>
        <p:txBody>
          <a:bodyPr anchor="b">
            <a:normAutofit/>
          </a:bodyPr>
          <a:lstStyle/>
          <a:p>
            <a:pPr algn="r"/>
            <a:r>
              <a:rPr lang="tr-TR" sz="3600" b="1" dirty="0">
                <a:solidFill>
                  <a:srgbClr val="FFFFFF"/>
                </a:solidFill>
                <a:latin typeface="Century Gothic" panose="020B0502020202020204" pitchFamily="34" charset="0"/>
              </a:rPr>
              <a:t>4. Güvenilir Kaynak</a:t>
            </a:r>
            <a:br>
              <a:rPr lang="tr-TR" sz="3600" b="1" dirty="0">
                <a:solidFill>
                  <a:srgbClr val="FFFFFF"/>
                </a:solidFill>
                <a:latin typeface="Century Gothic" panose="020B0502020202020204" pitchFamily="34" charset="0"/>
              </a:rPr>
            </a:br>
            <a:endParaRPr lang="tr-TR" sz="3600" dirty="0">
              <a:solidFill>
                <a:srgbClr val="FFFFFF"/>
              </a:solidFill>
              <a:latin typeface="Century Gothic" panose="020B0502020202020204" pitchFamily="34" charset="0"/>
            </a:endParaRPr>
          </a:p>
        </p:txBody>
      </p:sp>
      <p:sp>
        <p:nvSpPr>
          <p:cNvPr id="3" name="İçerik Yer Tutucusu 2"/>
          <p:cNvSpPr>
            <a:spLocks noGrp="1"/>
          </p:cNvSpPr>
          <p:nvPr>
            <p:ph idx="1"/>
          </p:nvPr>
        </p:nvSpPr>
        <p:spPr>
          <a:xfrm>
            <a:off x="4810259" y="649480"/>
            <a:ext cx="6555347" cy="5546047"/>
          </a:xfrm>
        </p:spPr>
        <p:txBody>
          <a:bodyPr anchor="ctr">
            <a:normAutofit/>
          </a:bodyPr>
          <a:lstStyle/>
          <a:p>
            <a:r>
              <a:rPr lang="tr-TR" sz="1600" dirty="0">
                <a:latin typeface="Century Gothic" panose="020B0502020202020204" pitchFamily="34" charset="0"/>
              </a:rPr>
              <a:t>Birçok işletme ve üst düzey yönetici, daha iyi iş kararları vermek, varsayımları ve içgüdüleri azaltmak için regresyon analizini kullanır. Yöneticiler, verileri filtrelemek ve mümkün olan en iyi kararları vermek için regresyon analizinden yararlanır.</a:t>
            </a:r>
          </a:p>
          <a:p>
            <a:endParaRPr lang="tr-TR" sz="2000" dirty="0"/>
          </a:p>
        </p:txBody>
      </p:sp>
    </p:spTree>
    <p:extLst>
      <p:ext uri="{BB962C8B-B14F-4D97-AF65-F5344CB8AC3E}">
        <p14:creationId xmlns:p14="http://schemas.microsoft.com/office/powerpoint/2010/main" val="4147276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ctrTitle"/>
          </p:nvPr>
        </p:nvSpPr>
        <p:spPr>
          <a:xfrm>
            <a:off x="1203382" y="2272276"/>
            <a:ext cx="4613300" cy="3163224"/>
          </a:xfrm>
        </p:spPr>
        <p:txBody>
          <a:bodyPr anchor="t">
            <a:normAutofit/>
          </a:bodyPr>
          <a:lstStyle/>
          <a:p>
            <a:pPr algn="l"/>
            <a:r>
              <a:rPr lang="tr-TR" sz="3600" b="1" dirty="0">
                <a:latin typeface="Century Gothic" panose="020B0502020202020204" pitchFamily="34" charset="0"/>
              </a:rPr>
              <a:t>Regresyon Analizi Hangi Sektörlerde Var?</a:t>
            </a:r>
            <a:br>
              <a:rPr lang="tr-TR" sz="3600" b="1" dirty="0">
                <a:latin typeface="Century Gothic" panose="020B0502020202020204" pitchFamily="34" charset="0"/>
              </a:rPr>
            </a:br>
            <a:endParaRPr lang="tr-TR" sz="3600" dirty="0">
              <a:latin typeface="Century Gothic" panose="020B0502020202020204" pitchFamily="34" charset="0"/>
            </a:endParaRPr>
          </a:p>
        </p:txBody>
      </p:sp>
      <p:sp>
        <p:nvSpPr>
          <p:cNvPr id="20" name="Rectangle 1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3" descr="Pipetle petri kabına numune aktarma">
            <a:extLst>
              <a:ext uri="{FF2B5EF4-FFF2-40B4-BE49-F238E27FC236}">
                <a16:creationId xmlns:a16="http://schemas.microsoft.com/office/drawing/2014/main" id="{6F3AB804-5E05-A8FC-9F5D-FE9204E1BF2F}"/>
              </a:ext>
            </a:extLst>
          </p:cNvPr>
          <p:cNvPicPr>
            <a:picLocks noChangeAspect="1"/>
          </p:cNvPicPr>
          <p:nvPr/>
        </p:nvPicPr>
        <p:blipFill rotWithShape="1">
          <a:blip r:embed="rId2"/>
          <a:srcRect l="25250" r="1" b="1"/>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5860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CC4BA0-1298-4DBD-86F1-B51D8C9D3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1136398" y="502021"/>
            <a:ext cx="6507986" cy="1667997"/>
          </a:xfrm>
        </p:spPr>
        <p:txBody>
          <a:bodyPr anchor="b">
            <a:normAutofit/>
          </a:bodyPr>
          <a:lstStyle/>
          <a:p>
            <a:r>
              <a:rPr lang="tr-TR" sz="3600" b="1" dirty="0">
                <a:latin typeface="Century Gothic" panose="020B0502020202020204" pitchFamily="34" charset="0"/>
              </a:rPr>
              <a:t>Regresyon Analizi Hangi Sektörlerde Var?</a:t>
            </a:r>
            <a:br>
              <a:rPr lang="tr-TR" sz="3700" b="1" dirty="0"/>
            </a:br>
            <a:endParaRPr lang="tr-TR" sz="3700" dirty="0"/>
          </a:p>
        </p:txBody>
      </p:sp>
      <p:sp>
        <p:nvSpPr>
          <p:cNvPr id="3" name="İçerik Yer Tutucusu 2"/>
          <p:cNvSpPr>
            <a:spLocks noGrp="1"/>
          </p:cNvSpPr>
          <p:nvPr>
            <p:ph idx="1"/>
          </p:nvPr>
        </p:nvSpPr>
        <p:spPr>
          <a:xfrm>
            <a:off x="1136398" y="1545336"/>
            <a:ext cx="5427526" cy="4928617"/>
          </a:xfrm>
        </p:spPr>
        <p:txBody>
          <a:bodyPr anchor="t">
            <a:normAutofit/>
          </a:bodyPr>
          <a:lstStyle/>
          <a:p>
            <a:pPr marL="0" indent="0">
              <a:buNone/>
            </a:pPr>
            <a:r>
              <a:rPr lang="tr-TR" sz="1600" dirty="0">
                <a:latin typeface="Century Gothic" panose="020B0502020202020204" pitchFamily="34" charset="0"/>
              </a:rPr>
              <a:t>Regresyon analizinin nerelerde kullanılabileceğini öğrenmek istiyorsanız, aşağıdaki örnekleri inceleyebilirsiniz.</a:t>
            </a:r>
          </a:p>
          <a:p>
            <a:pPr marL="0" indent="0">
              <a:buNone/>
            </a:pPr>
            <a:r>
              <a:rPr lang="tr-TR" sz="1600" b="1" dirty="0">
                <a:latin typeface="Century Gothic" panose="020B0502020202020204" pitchFamily="34" charset="0"/>
              </a:rPr>
              <a:t>Finans Sektörü: </a:t>
            </a:r>
            <a:endParaRPr lang="tr-TR" sz="1600" dirty="0">
              <a:latin typeface="Century Gothic" panose="020B0502020202020204" pitchFamily="34" charset="0"/>
            </a:endParaRPr>
          </a:p>
          <a:p>
            <a:r>
              <a:rPr lang="tr-TR" sz="1600" dirty="0">
                <a:latin typeface="Century Gothic" panose="020B0502020202020204" pitchFamily="34" charset="0"/>
              </a:rPr>
              <a:t>Finansta, bir hisse senedinin BETA’sını hesaplamak için regresyon analizi kullanılır. Üstelik bunu Excel yardımı ile kolayca yapabilirsiniz.</a:t>
            </a:r>
          </a:p>
          <a:p>
            <a:r>
              <a:rPr lang="tr-TR" sz="1600" dirty="0">
                <a:latin typeface="Century Gothic" panose="020B0502020202020204" pitchFamily="34" charset="0"/>
              </a:rPr>
              <a:t>Yine finansta, şirketler için mali tabloları tahmin etmek için regresyon analizi de kullanılır. Böylece, iş varsayımlarındaki hangi değişikliklerin gelecekteki giderleri ve geliri etkileyeceğini belirleyebilirsiniz.</a:t>
            </a:r>
          </a:p>
          <a:p>
            <a:r>
              <a:rPr lang="tr-TR" sz="1600" dirty="0">
                <a:latin typeface="Century Gothic" panose="020B0502020202020204" pitchFamily="34" charset="0"/>
              </a:rPr>
              <a:t>Bir şirketin satışları son birkaç yıldır her ay istikrarlı bir şekilde arttıysa, satış verileri üzerinde aylık satışlarla doğrusal bir analiz yaparak şirketin gelecek aylardaki satışlarını tahmin edebilirsiniz.</a:t>
            </a:r>
          </a:p>
          <a:p>
            <a:r>
              <a:rPr lang="tr-TR" sz="1600" dirty="0">
                <a:latin typeface="Century Gothic" panose="020B0502020202020204" pitchFamily="34" charset="0"/>
              </a:rPr>
              <a:t>Bir firmanın yöneticisi, gelecek planlaması için reklam harcamaları ile satışlar arasındaki kesin ilişkiyi öğrenmek istiyorsa, regresyon tekniği ile bu ilişkiyi tahmin edebilir.</a:t>
            </a:r>
          </a:p>
          <a:p>
            <a:endParaRPr lang="tr-TR" sz="1600" dirty="0"/>
          </a:p>
        </p:txBody>
      </p:sp>
      <p:pic>
        <p:nvPicPr>
          <p:cNvPr id="5" name="Picture 4" descr="Hesap makinesi, kalem, pusula, para ve üzerinde grafik yazılı kağıt">
            <a:extLst>
              <a:ext uri="{FF2B5EF4-FFF2-40B4-BE49-F238E27FC236}">
                <a16:creationId xmlns:a16="http://schemas.microsoft.com/office/drawing/2014/main" id="{BDCCCC22-5A35-5DDF-B016-7F4BF2CA48FD}"/>
              </a:ext>
            </a:extLst>
          </p:cNvPr>
          <p:cNvPicPr>
            <a:picLocks noChangeAspect="1"/>
          </p:cNvPicPr>
          <p:nvPr/>
        </p:nvPicPr>
        <p:blipFill rotWithShape="1">
          <a:blip r:embed="rId2"/>
          <a:srcRect l="21587" r="18164" b="2"/>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570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1136396" y="502021"/>
            <a:ext cx="6173262" cy="1655483"/>
          </a:xfrm>
        </p:spPr>
        <p:txBody>
          <a:bodyPr anchor="b">
            <a:normAutofit fontScale="90000"/>
          </a:bodyPr>
          <a:lstStyle/>
          <a:p>
            <a:r>
              <a:rPr lang="tr-TR" sz="4000" b="1" dirty="0">
                <a:latin typeface="Century Gothic" panose="020B0502020202020204" pitchFamily="34" charset="0"/>
              </a:rPr>
              <a:t>Regresyon Analizi Hangi Sektörlerde Var?</a:t>
            </a:r>
            <a:br>
              <a:rPr lang="tr-TR" sz="4000" b="1" dirty="0"/>
            </a:br>
            <a:endParaRPr lang="tr-TR" sz="4000" dirty="0"/>
          </a:p>
        </p:txBody>
      </p:sp>
      <p:sp>
        <p:nvSpPr>
          <p:cNvPr id="3" name="İçerik Yer Tutucusu 2"/>
          <p:cNvSpPr>
            <a:spLocks noGrp="1"/>
          </p:cNvSpPr>
          <p:nvPr>
            <p:ph idx="1"/>
          </p:nvPr>
        </p:nvSpPr>
        <p:spPr>
          <a:xfrm>
            <a:off x="1136397" y="2408518"/>
            <a:ext cx="6173262" cy="3535083"/>
          </a:xfrm>
        </p:spPr>
        <p:txBody>
          <a:bodyPr>
            <a:normAutofit/>
          </a:bodyPr>
          <a:lstStyle/>
          <a:p>
            <a:pPr marL="0" indent="0">
              <a:buNone/>
            </a:pPr>
            <a:r>
              <a:rPr lang="tr-TR" sz="1600" b="1" dirty="0">
                <a:latin typeface="Century Gothic" panose="020B0502020202020204" pitchFamily="34" charset="0"/>
              </a:rPr>
              <a:t>Pazarlama:</a:t>
            </a:r>
          </a:p>
          <a:p>
            <a:r>
              <a:rPr lang="tr-TR" sz="1600" dirty="0">
                <a:latin typeface="Century Gothic" panose="020B0502020202020204" pitchFamily="34" charset="0"/>
              </a:rPr>
              <a:t> Pazar kampanyalarının etkinliğini, tahmin fiyatlandırmasını ve ürünün satışını anlamak.</a:t>
            </a:r>
          </a:p>
          <a:p>
            <a:pPr marL="0" indent="0">
              <a:buNone/>
            </a:pPr>
            <a:r>
              <a:rPr lang="tr-TR" sz="1600" b="1" dirty="0">
                <a:latin typeface="Century Gothic" panose="020B0502020202020204" pitchFamily="34" charset="0"/>
              </a:rPr>
              <a:t>Üretim:</a:t>
            </a:r>
            <a:endParaRPr lang="tr-TR" sz="1600" dirty="0">
              <a:latin typeface="Century Gothic" panose="020B0502020202020204" pitchFamily="34" charset="0"/>
            </a:endParaRPr>
          </a:p>
          <a:p>
            <a:r>
              <a:rPr lang="tr-TR" sz="1600" dirty="0">
                <a:latin typeface="Century Gothic" panose="020B0502020202020204" pitchFamily="34" charset="0"/>
              </a:rPr>
              <a:t> Daha iyi performans sağlamak için değişkenlerin ilişkisini değerlendirmek.</a:t>
            </a:r>
          </a:p>
          <a:p>
            <a:pPr marL="0" indent="0">
              <a:buNone/>
            </a:pPr>
            <a:r>
              <a:rPr lang="tr-TR" sz="1600" b="1" dirty="0">
                <a:latin typeface="Century Gothic" panose="020B0502020202020204" pitchFamily="34" charset="0"/>
              </a:rPr>
              <a:t>İlaç:</a:t>
            </a:r>
            <a:endParaRPr lang="tr-TR" sz="1600" dirty="0">
              <a:latin typeface="Century Gothic" panose="020B0502020202020204" pitchFamily="34" charset="0"/>
            </a:endParaRPr>
          </a:p>
          <a:p>
            <a:r>
              <a:rPr lang="tr-TR" sz="1600" dirty="0">
                <a:latin typeface="Century Gothic" panose="020B0502020202020204" pitchFamily="34" charset="0"/>
              </a:rPr>
              <a:t> Hastalıklar için jenerik ilaçlar hazırlamak için farklı ilaç kombinasyonlarını tahmin etmek.</a:t>
            </a:r>
          </a:p>
          <a:p>
            <a:endParaRPr lang="tr-TR" sz="1600" dirty="0">
              <a:latin typeface="Century Gothic" panose="020B0502020202020204" pitchFamily="34" charset="0"/>
            </a:endParaRPr>
          </a:p>
        </p:txBody>
      </p:sp>
      <p:pic>
        <p:nvPicPr>
          <p:cNvPr id="4" name="Resim 3"/>
          <p:cNvPicPr>
            <a:picLocks noChangeAspect="1"/>
          </p:cNvPicPr>
          <p:nvPr/>
        </p:nvPicPr>
        <p:blipFill rotWithShape="1">
          <a:blip r:embed="rId2"/>
          <a:srcRect l="23525" r="20424"/>
          <a:stretch/>
        </p:blipFill>
        <p:spPr>
          <a:xfrm>
            <a:off x="8115300" y="-12515"/>
            <a:ext cx="4076700" cy="6418631"/>
          </a:xfrm>
          <a:prstGeom prst="rect">
            <a:avLst/>
          </a:prstGeom>
        </p:spPr>
      </p:pic>
      <p:sp>
        <p:nvSpPr>
          <p:cNvPr id="16"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4377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FF73E-4983-1650-FDEB-9EB489622082}"/>
              </a:ext>
            </a:extLst>
          </p:cNvPr>
          <p:cNvSpPr>
            <a:spLocks noGrp="1"/>
          </p:cNvSpPr>
          <p:nvPr>
            <p:ph type="ctrTitle"/>
          </p:nvPr>
        </p:nvSpPr>
        <p:spPr>
          <a:xfrm>
            <a:off x="1524000" y="2245809"/>
            <a:ext cx="9144000" cy="1564716"/>
          </a:xfrm>
        </p:spPr>
        <p:txBody>
          <a:bodyPr>
            <a:normAutofit/>
          </a:bodyPr>
          <a:lstStyle/>
          <a:p>
            <a:pPr algn="l"/>
            <a:r>
              <a:rPr lang="tr-TR" sz="4400" b="1" dirty="0">
                <a:latin typeface="Century Gothic" panose="020B0502020202020204" pitchFamily="34" charset="0"/>
              </a:rPr>
              <a:t>Denetimli Öğrenme Algoritmaları</a:t>
            </a:r>
          </a:p>
        </p:txBody>
      </p:sp>
      <p:sp>
        <p:nvSpPr>
          <p:cNvPr id="3" name="Alt Başlık 2">
            <a:extLst>
              <a:ext uri="{FF2B5EF4-FFF2-40B4-BE49-F238E27FC236}">
                <a16:creationId xmlns:a16="http://schemas.microsoft.com/office/drawing/2014/main" id="{27E12C16-32F4-BF0F-8D02-408E5B5A8406}"/>
              </a:ext>
            </a:extLst>
          </p:cNvPr>
          <p:cNvSpPr>
            <a:spLocks noGrp="1"/>
          </p:cNvSpPr>
          <p:nvPr>
            <p:ph type="subTitle" idx="1"/>
          </p:nvPr>
        </p:nvSpPr>
        <p:spPr>
          <a:xfrm>
            <a:off x="1524000" y="3947050"/>
            <a:ext cx="9144000" cy="572583"/>
          </a:xfrm>
        </p:spPr>
        <p:txBody>
          <a:bodyPr>
            <a:normAutofit/>
          </a:bodyPr>
          <a:lstStyle/>
          <a:p>
            <a:pPr algn="l"/>
            <a:r>
              <a:rPr lang="tr-TR" sz="2000" i="1" dirty="0">
                <a:latin typeface="Century Gothic" panose="020B0502020202020204" pitchFamily="34" charset="0"/>
              </a:rPr>
              <a:t>Basit Doğrusal Ve Çoklu Regresyon Örnekleri</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9838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40F508F-DAF1-99C9-88EA-DF0F1C092CF1}"/>
              </a:ext>
            </a:extLst>
          </p:cNvPr>
          <p:cNvSpPr>
            <a:spLocks noGrp="1"/>
          </p:cNvSpPr>
          <p:nvPr>
            <p:ph type="title"/>
          </p:nvPr>
        </p:nvSpPr>
        <p:spPr>
          <a:xfrm>
            <a:off x="5775961" y="2103119"/>
            <a:ext cx="5384800" cy="1477989"/>
          </a:xfrm>
        </p:spPr>
        <p:txBody>
          <a:bodyPr vert="horz" lIns="91440" tIns="45720" rIns="91440" bIns="45720" rtlCol="0" anchor="b">
            <a:normAutofit/>
          </a:bodyPr>
          <a:lstStyle/>
          <a:p>
            <a:r>
              <a:rPr lang="en-US" sz="2400" dirty="0">
                <a:latin typeface="Century Gothic" panose="020B0502020202020204" pitchFamily="34" charset="0"/>
              </a:rPr>
              <a:t>İşletmeler, reklam harcamaları ile gelir arasındaki ilişkiyi anlamak için genellikle doğrusal regresyon kullanır.</a:t>
            </a:r>
          </a:p>
        </p:txBody>
      </p:sp>
      <p:pic>
        <p:nvPicPr>
          <p:cNvPr id="5" name="Picture 4" descr="Verimlilik öğeleri bulunan masa">
            <a:extLst>
              <a:ext uri="{FF2B5EF4-FFF2-40B4-BE49-F238E27FC236}">
                <a16:creationId xmlns:a16="http://schemas.microsoft.com/office/drawing/2014/main" id="{A8EBF82F-4996-B195-FB27-6690FF5D091C}"/>
              </a:ext>
            </a:extLst>
          </p:cNvPr>
          <p:cNvPicPr>
            <a:picLocks noChangeAspect="1"/>
          </p:cNvPicPr>
          <p:nvPr/>
        </p:nvPicPr>
        <p:blipFill rotWithShape="1">
          <a:blip r:embed="rId3"/>
          <a:srcRect l="15628" r="-1" b="-1"/>
          <a:stretch/>
        </p:blipFill>
        <p:spPr>
          <a:xfrm>
            <a:off x="1518960" y="3050755"/>
            <a:ext cx="3391042" cy="26827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Metin kutusu 3">
            <a:extLst>
              <a:ext uri="{FF2B5EF4-FFF2-40B4-BE49-F238E27FC236}">
                <a16:creationId xmlns:a16="http://schemas.microsoft.com/office/drawing/2014/main" id="{942D9D2A-695D-29DE-6DC8-8B6BA1396CE9}"/>
              </a:ext>
            </a:extLst>
          </p:cNvPr>
          <p:cNvSpPr txBox="1"/>
          <p:nvPr/>
        </p:nvSpPr>
        <p:spPr>
          <a:xfrm>
            <a:off x="1518960" y="2194370"/>
            <a:ext cx="3453668" cy="373500"/>
          </a:xfrm>
          <a:prstGeom prst="rect">
            <a:avLst/>
          </a:prstGeom>
          <a:noFill/>
        </p:spPr>
        <p:txBody>
          <a:bodyPr wrap="square">
            <a:spAutoFit/>
          </a:bodyPr>
          <a:lstStyle/>
          <a:p>
            <a:pPr>
              <a:lnSpc>
                <a:spcPct val="107000"/>
              </a:lnSpc>
              <a:spcAft>
                <a:spcPts val="800"/>
              </a:spcAft>
            </a:pPr>
            <a:r>
              <a:rPr lang="tr-TR" dirty="0">
                <a:effectLst/>
                <a:latin typeface="Century Gothic" panose="020B0502020202020204" pitchFamily="34" charset="0"/>
                <a:ea typeface="Calibri" panose="020F0502020204030204" pitchFamily="34" charset="0"/>
                <a:cs typeface="Cambria Math" panose="02040503050406030204" pitchFamily="18" charset="0"/>
              </a:rPr>
              <a:t>revenue= ß</a:t>
            </a:r>
            <a:r>
              <a:rPr lang="tr-TR" baseline="-25000" dirty="0">
                <a:effectLst/>
                <a:latin typeface="Century Gothic" panose="020B0502020202020204" pitchFamily="34" charset="0"/>
                <a:ea typeface="Calibri" panose="020F0502020204030204" pitchFamily="34" charset="0"/>
                <a:cs typeface="Cambria Math" panose="02040503050406030204" pitchFamily="18" charset="0"/>
              </a:rPr>
              <a:t>0</a:t>
            </a:r>
            <a:r>
              <a:rPr lang="tr-TR" dirty="0">
                <a:effectLst/>
                <a:latin typeface="Century Gothic" panose="020B0502020202020204" pitchFamily="34" charset="0"/>
                <a:ea typeface="Calibri" panose="020F0502020204030204" pitchFamily="34" charset="0"/>
                <a:cs typeface="Cambria Math" panose="02040503050406030204" pitchFamily="18" charset="0"/>
              </a:rPr>
              <a:t>+ß</a:t>
            </a:r>
            <a:r>
              <a:rPr lang="tr-TR" baseline="-25000" dirty="0">
                <a:effectLst/>
                <a:latin typeface="Century Gothic" panose="020B0502020202020204" pitchFamily="34" charset="0"/>
                <a:ea typeface="Calibri" panose="020F0502020204030204" pitchFamily="34" charset="0"/>
                <a:cs typeface="Cambria Math" panose="02040503050406030204" pitchFamily="18" charset="0"/>
              </a:rPr>
              <a:t>1</a:t>
            </a:r>
            <a:r>
              <a:rPr lang="tr-TR" dirty="0">
                <a:effectLst/>
                <a:latin typeface="Century Gothic" panose="020B0502020202020204" pitchFamily="34" charset="0"/>
                <a:ea typeface="Calibri" panose="020F0502020204030204" pitchFamily="34" charset="0"/>
                <a:cs typeface="Cambria Math" panose="02040503050406030204" pitchFamily="18" charset="0"/>
              </a:rPr>
              <a:t>(ad spending)</a:t>
            </a:r>
            <a:endParaRPr lang="tr-T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840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D5CAF16-1F3A-4148-87A8-78A710D1E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136" y="0"/>
            <a:ext cx="4377864" cy="1511303"/>
          </a:xfrm>
          <a:custGeom>
            <a:avLst/>
            <a:gdLst>
              <a:gd name="connsiteX0" fmla="*/ 2088891 w 4377864"/>
              <a:gd name="connsiteY0" fmla="*/ 0 h 1511303"/>
              <a:gd name="connsiteX1" fmla="*/ 2487984 w 4377864"/>
              <a:gd name="connsiteY1" fmla="*/ 0 h 1511303"/>
              <a:gd name="connsiteX2" fmla="*/ 2582604 w 4377864"/>
              <a:gd name="connsiteY2" fmla="*/ 0 h 1511303"/>
              <a:gd name="connsiteX3" fmla="*/ 4377864 w 4377864"/>
              <a:gd name="connsiteY3" fmla="*/ 0 h 1511303"/>
              <a:gd name="connsiteX4" fmla="*/ 4377864 w 4377864"/>
              <a:gd name="connsiteY4" fmla="*/ 1511301 h 1511303"/>
              <a:gd name="connsiteX5" fmla="*/ 2986590 w 4377864"/>
              <a:gd name="connsiteY5" fmla="*/ 1511301 h 1511303"/>
              <a:gd name="connsiteX6" fmla="*/ 2986590 w 4377864"/>
              <a:gd name="connsiteY6" fmla="*/ 1511303 h 1511303"/>
              <a:gd name="connsiteX7" fmla="*/ 1191330 w 4377864"/>
              <a:gd name="connsiteY7" fmla="*/ 1511303 h 1511303"/>
              <a:gd name="connsiteX8" fmla="*/ 399093 w 4377864"/>
              <a:gd name="connsiteY8" fmla="*/ 1511303 h 1511303"/>
              <a:gd name="connsiteX9" fmla="*/ 0 w 4377864"/>
              <a:gd name="connsiteY9" fmla="*/ 1511303 h 1511303"/>
              <a:gd name="connsiteX10" fmla="*/ 697617 w 4377864"/>
              <a:gd name="connsiteY10" fmla="*/ 2 h 1511303"/>
              <a:gd name="connsiteX11" fmla="*/ 1096710 w 4377864"/>
              <a:gd name="connsiteY11" fmla="*/ 2 h 1511303"/>
              <a:gd name="connsiteX12" fmla="*/ 1191330 w 4377864"/>
              <a:gd name="connsiteY12" fmla="*/ 2 h 1511303"/>
              <a:gd name="connsiteX13" fmla="*/ 2088890 w 4377864"/>
              <a:gd name="connsiteY13" fmla="*/ 2 h 151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77864" h="1511303">
                <a:moveTo>
                  <a:pt x="2088891" y="0"/>
                </a:moveTo>
                <a:lnTo>
                  <a:pt x="2487984" y="0"/>
                </a:lnTo>
                <a:lnTo>
                  <a:pt x="2582604" y="0"/>
                </a:lnTo>
                <a:lnTo>
                  <a:pt x="4377864" y="0"/>
                </a:lnTo>
                <a:lnTo>
                  <a:pt x="4377864" y="1511301"/>
                </a:lnTo>
                <a:lnTo>
                  <a:pt x="2986590" y="1511301"/>
                </a:lnTo>
                <a:lnTo>
                  <a:pt x="2986590" y="1511303"/>
                </a:lnTo>
                <a:lnTo>
                  <a:pt x="1191330" y="1511303"/>
                </a:lnTo>
                <a:lnTo>
                  <a:pt x="399093" y="1511303"/>
                </a:lnTo>
                <a:lnTo>
                  <a:pt x="0" y="1511303"/>
                </a:lnTo>
                <a:lnTo>
                  <a:pt x="697617" y="2"/>
                </a:lnTo>
                <a:lnTo>
                  <a:pt x="1096710" y="2"/>
                </a:lnTo>
                <a:lnTo>
                  <a:pt x="1191330" y="2"/>
                </a:lnTo>
                <a:lnTo>
                  <a:pt x="2088890" y="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5" name="İçerik Yer Tutucusu 2">
            <a:extLst>
              <a:ext uri="{FF2B5EF4-FFF2-40B4-BE49-F238E27FC236}">
                <a16:creationId xmlns:a16="http://schemas.microsoft.com/office/drawing/2014/main" id="{5DBC71EA-3C4E-00CE-813C-3EEC9B3401FC}"/>
              </a:ext>
            </a:extLst>
          </p:cNvPr>
          <p:cNvGraphicFramePr>
            <a:graphicFrameLocks noGrp="1"/>
          </p:cNvGraphicFramePr>
          <p:nvPr>
            <p:ph idx="1"/>
            <p:extLst>
              <p:ext uri="{D42A27DB-BD31-4B8C-83A1-F6EECF244321}">
                <p14:modId xmlns:p14="http://schemas.microsoft.com/office/powerpoint/2010/main" val="539856821"/>
              </p:ext>
            </p:extLst>
          </p:nvPr>
        </p:nvGraphicFramePr>
        <p:xfrm>
          <a:off x="838200" y="2015406"/>
          <a:ext cx="4900749" cy="4028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etin kutusu 6">
            <a:extLst>
              <a:ext uri="{FF2B5EF4-FFF2-40B4-BE49-F238E27FC236}">
                <a16:creationId xmlns:a16="http://schemas.microsoft.com/office/drawing/2014/main" id="{B176433F-DE4B-1B5A-53F3-D9BCFC87A13F}"/>
              </a:ext>
            </a:extLst>
          </p:cNvPr>
          <p:cNvSpPr txBox="1"/>
          <p:nvPr/>
        </p:nvSpPr>
        <p:spPr>
          <a:xfrm>
            <a:off x="7569516" y="5212866"/>
            <a:ext cx="3529371" cy="373500"/>
          </a:xfrm>
          <a:prstGeom prst="rect">
            <a:avLst/>
          </a:prstGeom>
          <a:noFill/>
        </p:spPr>
        <p:txBody>
          <a:bodyPr wrap="square">
            <a:spAutoFit/>
          </a:bodyPr>
          <a:lstStyle/>
          <a:p>
            <a:pPr>
              <a:lnSpc>
                <a:spcPct val="107000"/>
              </a:lnSpc>
              <a:spcAft>
                <a:spcPts val="800"/>
              </a:spcAft>
            </a:pPr>
            <a:r>
              <a:rPr lang="tr-TR" sz="1800" dirty="0">
                <a:effectLst/>
                <a:latin typeface="Century Gothic" panose="020B0502020202020204" pitchFamily="34" charset="0"/>
                <a:ea typeface="Calibri" panose="020F0502020204030204" pitchFamily="34" charset="0"/>
                <a:cs typeface="Cambria Math" panose="02040503050406030204" pitchFamily="18" charset="0"/>
              </a:rPr>
              <a:t>revenue= ß</a:t>
            </a:r>
            <a:r>
              <a:rPr lang="tr-TR" sz="1800" baseline="-25000" dirty="0">
                <a:effectLst/>
                <a:latin typeface="Century Gothic" panose="020B0502020202020204" pitchFamily="34" charset="0"/>
                <a:ea typeface="Calibri" panose="020F0502020204030204" pitchFamily="34" charset="0"/>
                <a:cs typeface="Cambria Math" panose="02040503050406030204" pitchFamily="18" charset="0"/>
              </a:rPr>
              <a:t>0</a:t>
            </a:r>
            <a:r>
              <a:rPr lang="tr-TR" sz="1800" dirty="0">
                <a:effectLst/>
                <a:latin typeface="Century Gothic" panose="020B0502020202020204" pitchFamily="34" charset="0"/>
                <a:ea typeface="Calibri" panose="020F0502020204030204" pitchFamily="34" charset="0"/>
                <a:cs typeface="Cambria Math" panose="02040503050406030204" pitchFamily="18" charset="0"/>
              </a:rPr>
              <a:t>+ß</a:t>
            </a:r>
            <a:r>
              <a:rPr lang="tr-TR" sz="1800" baseline="-25000" dirty="0">
                <a:effectLst/>
                <a:latin typeface="Century Gothic" panose="020B0502020202020204" pitchFamily="34" charset="0"/>
                <a:ea typeface="Calibri" panose="020F0502020204030204" pitchFamily="34" charset="0"/>
                <a:cs typeface="Cambria Math" panose="02040503050406030204" pitchFamily="18" charset="0"/>
              </a:rPr>
              <a:t>1</a:t>
            </a:r>
            <a:r>
              <a:rPr lang="tr-TR" sz="1800" dirty="0">
                <a:effectLst/>
                <a:latin typeface="Century Gothic" panose="020B0502020202020204" pitchFamily="34" charset="0"/>
                <a:ea typeface="Calibri" panose="020F0502020204030204" pitchFamily="34" charset="0"/>
                <a:cs typeface="Cambria Math" panose="02040503050406030204" pitchFamily="18" charset="0"/>
              </a:rPr>
              <a:t>(ad spending)</a:t>
            </a:r>
            <a:endParaRPr lang="tr-TR"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4">
            <a:extLst>
              <a:ext uri="{FF2B5EF4-FFF2-40B4-BE49-F238E27FC236}">
                <a16:creationId xmlns:a16="http://schemas.microsoft.com/office/drawing/2014/main" id="{5E9662C5-24D5-09E6-E7F5-57C373FDF56B}"/>
              </a:ext>
            </a:extLst>
          </p:cNvPr>
          <p:cNvPicPr>
            <a:picLocks noChangeAspect="1"/>
          </p:cNvPicPr>
          <p:nvPr/>
        </p:nvPicPr>
        <p:blipFill rotWithShape="1">
          <a:blip r:embed="rId7"/>
          <a:srcRect l="15628" r="-1" b="-1"/>
          <a:stretch/>
        </p:blipFill>
        <p:spPr>
          <a:xfrm>
            <a:off x="7814136" y="2197774"/>
            <a:ext cx="3391042" cy="26827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2443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DEB57D-263A-31FB-C4CD-832F6DC05F98}"/>
              </a:ext>
            </a:extLst>
          </p:cNvPr>
          <p:cNvSpPr>
            <a:spLocks noGrp="1"/>
          </p:cNvSpPr>
          <p:nvPr>
            <p:ph type="title"/>
          </p:nvPr>
        </p:nvSpPr>
        <p:spPr>
          <a:xfrm>
            <a:off x="6795852" y="2406548"/>
            <a:ext cx="4360324" cy="1215171"/>
          </a:xfrm>
        </p:spPr>
        <p:txBody>
          <a:bodyPr vert="horz" lIns="91440" tIns="45720" rIns="91440" bIns="45720" rtlCol="0" anchor="b">
            <a:normAutofit/>
          </a:bodyPr>
          <a:lstStyle/>
          <a:p>
            <a:r>
              <a:rPr lang="en-US" sz="2000" dirty="0">
                <a:latin typeface="Century Gothic" panose="020B0502020202020204" pitchFamily="34" charset="0"/>
              </a:rPr>
              <a:t>Tıbbi araştırmacılar, ilaç dozu ile hastaların kan basıncı arasındaki ilişkiyi anlamak için sıklıkla doğrusal regresyon kullanırlar.</a:t>
            </a:r>
          </a:p>
        </p:txBody>
      </p:sp>
      <p:pic>
        <p:nvPicPr>
          <p:cNvPr id="5" name="Picture 4" descr="Renkli litre cam ampualler">
            <a:extLst>
              <a:ext uri="{FF2B5EF4-FFF2-40B4-BE49-F238E27FC236}">
                <a16:creationId xmlns:a16="http://schemas.microsoft.com/office/drawing/2014/main" id="{1E204E73-C99A-59B3-9C41-DF6B9F7935E8}"/>
              </a:ext>
            </a:extLst>
          </p:cNvPr>
          <p:cNvPicPr>
            <a:picLocks noChangeAspect="1"/>
          </p:cNvPicPr>
          <p:nvPr/>
        </p:nvPicPr>
        <p:blipFill rotWithShape="1">
          <a:blip r:embed="rId2"/>
          <a:srcRect l="22305" r="4482"/>
          <a:stretch/>
        </p:blipFill>
        <p:spPr>
          <a:xfrm>
            <a:off x="621675" y="623275"/>
            <a:ext cx="5474323" cy="56078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1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4701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çerik Yer Tutucusu 4">
            <a:extLst>
              <a:ext uri="{FF2B5EF4-FFF2-40B4-BE49-F238E27FC236}">
                <a16:creationId xmlns:a16="http://schemas.microsoft.com/office/drawing/2014/main" id="{F0E1C9BC-9A26-EAF5-080C-8DC1818057BB}"/>
              </a:ext>
            </a:extLst>
          </p:cNvPr>
          <p:cNvPicPr>
            <a:picLocks noChangeAspect="1"/>
          </p:cNvPicPr>
          <p:nvPr/>
        </p:nvPicPr>
        <p:blipFill rotWithShape="1">
          <a:blip r:embed="rId2">
            <a:extLst>
              <a:ext uri="{28A0092B-C50C-407E-A947-70E740481C1C}">
                <a14:useLocalDpi xmlns:a14="http://schemas.microsoft.com/office/drawing/2010/main" val="0"/>
              </a:ext>
            </a:extLst>
          </a:blip>
          <a:srcRect t="9115" b="754"/>
          <a:stretch/>
        </p:blipFill>
        <p:spPr>
          <a:xfrm>
            <a:off x="684575" y="694944"/>
            <a:ext cx="10821625" cy="5486400"/>
          </a:xfrm>
          <a:prstGeom prst="rect">
            <a:avLst/>
          </a:prstGeom>
        </p:spPr>
      </p:pic>
    </p:spTree>
    <p:extLst>
      <p:ext uri="{BB962C8B-B14F-4D97-AF65-F5344CB8AC3E}">
        <p14:creationId xmlns:p14="http://schemas.microsoft.com/office/powerpoint/2010/main" val="2740074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7CBD15B8-0BC9-4CCF-A526-A1E45F6F7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424614"/>
            <a:ext cx="4647368" cy="277908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metin, yeşil, lazer içeren bir resim&#10;&#10;Açıklama otomatik olarak oluşturuldu">
            <a:extLst>
              <a:ext uri="{FF2B5EF4-FFF2-40B4-BE49-F238E27FC236}">
                <a16:creationId xmlns:a16="http://schemas.microsoft.com/office/drawing/2014/main" id="{DA49E612-2FBB-3F8E-6629-D3AEB1DA1511}"/>
              </a:ext>
            </a:extLst>
          </p:cNvPr>
          <p:cNvPicPr>
            <a:picLocks noChangeAspect="1"/>
          </p:cNvPicPr>
          <p:nvPr/>
        </p:nvPicPr>
        <p:blipFill rotWithShape="1">
          <a:blip r:embed="rId2"/>
          <a:srcRect r="20689"/>
          <a:stretch/>
        </p:blipFill>
        <p:spPr>
          <a:xfrm>
            <a:off x="970368" y="621278"/>
            <a:ext cx="3363847" cy="23857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8" name="Rectangle 2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08" y="3428999"/>
            <a:ext cx="4647368" cy="277908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Başlık 1">
            <a:extLst>
              <a:ext uri="{FF2B5EF4-FFF2-40B4-BE49-F238E27FC236}">
                <a16:creationId xmlns:a16="http://schemas.microsoft.com/office/drawing/2014/main" id="{971846EA-C4E9-BEDC-222B-4158F307D2E1}"/>
              </a:ext>
            </a:extLst>
          </p:cNvPr>
          <p:cNvSpPr>
            <a:spLocks noGrp="1"/>
          </p:cNvSpPr>
          <p:nvPr>
            <p:ph idx="1"/>
          </p:nvPr>
        </p:nvSpPr>
        <p:spPr>
          <a:xfrm>
            <a:off x="5766262" y="2620641"/>
            <a:ext cx="5837750" cy="3023702"/>
          </a:xfrm>
        </p:spPr>
        <p:txBody>
          <a:bodyPr anchor="ctr">
            <a:normAutofit/>
          </a:bodyPr>
          <a:lstStyle/>
          <a:p>
            <a:r>
              <a:rPr lang="tr-TR" sz="1600" dirty="0">
                <a:latin typeface="Century Gothic" panose="020B0502020202020204" pitchFamily="34" charset="0"/>
              </a:rPr>
              <a:t>Örneğin, araştırmacılar hastalara belirli bir ilacın çeşitli dozajlarını uygulayabilir ve kan basıncının nasıl tepki verdiğini gözlemleyebilir. Yordayıcı değişken olarak dozajı ve yanıt değişkeni olarak kan basıncını kullanan basit bir doğrusal regresyon modeline uyabilirler. Regresyon modeli aşağıdaki formu alacaktır:</a:t>
            </a:r>
          </a:p>
        </p:txBody>
      </p:sp>
      <p:sp>
        <p:nvSpPr>
          <p:cNvPr id="3" name="Metin kutusu 2">
            <a:extLst>
              <a:ext uri="{FF2B5EF4-FFF2-40B4-BE49-F238E27FC236}">
                <a16:creationId xmlns:a16="http://schemas.microsoft.com/office/drawing/2014/main" id="{8879F8C2-0A03-48B7-4A6C-399DE2722E74}"/>
              </a:ext>
            </a:extLst>
          </p:cNvPr>
          <p:cNvSpPr txBox="1"/>
          <p:nvPr/>
        </p:nvSpPr>
        <p:spPr>
          <a:xfrm>
            <a:off x="460226" y="4596479"/>
            <a:ext cx="4809744" cy="436017"/>
          </a:xfrm>
          <a:prstGeom prst="rect">
            <a:avLst/>
          </a:prstGeom>
          <a:noFill/>
        </p:spPr>
        <p:txBody>
          <a:bodyPr wrap="square">
            <a:spAutoFit/>
          </a:bodyPr>
          <a:lstStyle/>
          <a:p>
            <a:pPr>
              <a:lnSpc>
                <a:spcPct val="107000"/>
              </a:lnSpc>
              <a:spcAft>
                <a:spcPts val="800"/>
              </a:spcAft>
            </a:pPr>
            <a:r>
              <a:rPr lang="tr-TR" sz="2200" dirty="0">
                <a:effectLst/>
                <a:latin typeface="Century Gothic" panose="020B0502020202020204" pitchFamily="34" charset="0"/>
                <a:ea typeface="Calibri" panose="020F0502020204030204" pitchFamily="34" charset="0"/>
                <a:cs typeface="Cambria Math" panose="02040503050406030204" pitchFamily="18" charset="0"/>
              </a:rPr>
              <a:t>blood pressure= ß</a:t>
            </a:r>
            <a:r>
              <a:rPr lang="tr-TR" sz="2200" baseline="-25000" dirty="0">
                <a:effectLst/>
                <a:latin typeface="Century Gothic" panose="020B0502020202020204" pitchFamily="34" charset="0"/>
                <a:ea typeface="Calibri" panose="020F0502020204030204" pitchFamily="34" charset="0"/>
                <a:cs typeface="Cambria Math" panose="02040503050406030204" pitchFamily="18" charset="0"/>
              </a:rPr>
              <a:t>0</a:t>
            </a:r>
            <a:r>
              <a:rPr lang="tr-TR" sz="2200" dirty="0">
                <a:effectLst/>
                <a:latin typeface="Century Gothic" panose="020B0502020202020204" pitchFamily="34" charset="0"/>
                <a:ea typeface="Calibri" panose="020F0502020204030204" pitchFamily="34" charset="0"/>
                <a:cs typeface="Cambria Math" panose="02040503050406030204" pitchFamily="18" charset="0"/>
              </a:rPr>
              <a:t>+ß</a:t>
            </a:r>
            <a:r>
              <a:rPr lang="tr-TR" sz="2200" baseline="-25000" dirty="0">
                <a:effectLst/>
                <a:latin typeface="Century Gothic" panose="020B0502020202020204" pitchFamily="34" charset="0"/>
                <a:ea typeface="Calibri" panose="020F0502020204030204" pitchFamily="34" charset="0"/>
                <a:cs typeface="Cambria Math" panose="02040503050406030204" pitchFamily="18" charset="0"/>
              </a:rPr>
              <a:t>1</a:t>
            </a:r>
            <a:r>
              <a:rPr lang="tr-TR" sz="2200" dirty="0">
                <a:effectLst/>
                <a:latin typeface="Century Gothic" panose="020B0502020202020204" pitchFamily="34" charset="0"/>
                <a:ea typeface="Calibri" panose="020F0502020204030204" pitchFamily="34" charset="0"/>
                <a:cs typeface="Cambria Math" panose="02040503050406030204" pitchFamily="18" charset="0"/>
              </a:rPr>
              <a:t>(dosage)</a:t>
            </a:r>
            <a:endParaRPr lang="tr-TR"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547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41C67D0-A496-4B86-BF61-263FF9EFD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İçerik Yer Tutucusu 2">
            <a:extLst>
              <a:ext uri="{FF2B5EF4-FFF2-40B4-BE49-F238E27FC236}">
                <a16:creationId xmlns:a16="http://schemas.microsoft.com/office/drawing/2014/main" id="{5DBC71EA-3C4E-00CE-813C-3EEC9B3401FC}"/>
              </a:ext>
            </a:extLst>
          </p:cNvPr>
          <p:cNvGraphicFramePr>
            <a:graphicFrameLocks noGrp="1"/>
          </p:cNvGraphicFramePr>
          <p:nvPr>
            <p:ph idx="1"/>
            <p:extLst>
              <p:ext uri="{D42A27DB-BD31-4B8C-83A1-F6EECF244321}">
                <p14:modId xmlns:p14="http://schemas.microsoft.com/office/powerpoint/2010/main" val="471345187"/>
              </p:ext>
            </p:extLst>
          </p:nvPr>
        </p:nvGraphicFramePr>
        <p:xfrm>
          <a:off x="5296068" y="668787"/>
          <a:ext cx="6122755" cy="2375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etin kutusu 2">
            <a:extLst>
              <a:ext uri="{FF2B5EF4-FFF2-40B4-BE49-F238E27FC236}">
                <a16:creationId xmlns:a16="http://schemas.microsoft.com/office/drawing/2014/main" id="{D6FCF008-60B9-433F-FE25-D4FE50402DD4}"/>
              </a:ext>
            </a:extLst>
          </p:cNvPr>
          <p:cNvSpPr txBox="1"/>
          <p:nvPr/>
        </p:nvSpPr>
        <p:spPr>
          <a:xfrm>
            <a:off x="773177" y="1789325"/>
            <a:ext cx="4394887" cy="436017"/>
          </a:xfrm>
          <a:prstGeom prst="rect">
            <a:avLst/>
          </a:prstGeom>
          <a:noFill/>
        </p:spPr>
        <p:txBody>
          <a:bodyPr wrap="square">
            <a:spAutoFit/>
          </a:bodyPr>
          <a:lstStyle/>
          <a:p>
            <a:pPr>
              <a:lnSpc>
                <a:spcPct val="107000"/>
              </a:lnSpc>
              <a:spcAft>
                <a:spcPts val="800"/>
              </a:spcAft>
            </a:pPr>
            <a:r>
              <a:rPr lang="tr-TR" sz="2200" dirty="0">
                <a:effectLst/>
                <a:latin typeface="Century Gothic" panose="020B0502020202020204" pitchFamily="34" charset="0"/>
                <a:ea typeface="Calibri" panose="020F0502020204030204" pitchFamily="34" charset="0"/>
                <a:cs typeface="Cambria Math" panose="02040503050406030204" pitchFamily="18" charset="0"/>
              </a:rPr>
              <a:t>blood pressure= ß</a:t>
            </a:r>
            <a:r>
              <a:rPr lang="tr-TR" sz="2200" baseline="-25000" dirty="0">
                <a:effectLst/>
                <a:latin typeface="Century Gothic" panose="020B0502020202020204" pitchFamily="34" charset="0"/>
                <a:ea typeface="Calibri" panose="020F0502020204030204" pitchFamily="34" charset="0"/>
                <a:cs typeface="Cambria Math" panose="02040503050406030204" pitchFamily="18" charset="0"/>
              </a:rPr>
              <a:t>0</a:t>
            </a:r>
            <a:r>
              <a:rPr lang="tr-TR" sz="2200" dirty="0">
                <a:effectLst/>
                <a:latin typeface="Century Gothic" panose="020B0502020202020204" pitchFamily="34" charset="0"/>
                <a:ea typeface="Calibri" panose="020F0502020204030204" pitchFamily="34" charset="0"/>
                <a:cs typeface="Cambria Math" panose="02040503050406030204" pitchFamily="18" charset="0"/>
              </a:rPr>
              <a:t>+ß</a:t>
            </a:r>
            <a:r>
              <a:rPr lang="tr-TR" sz="2200" baseline="-25000" dirty="0">
                <a:effectLst/>
                <a:latin typeface="Century Gothic" panose="020B0502020202020204" pitchFamily="34" charset="0"/>
                <a:ea typeface="Calibri" panose="020F0502020204030204" pitchFamily="34" charset="0"/>
                <a:cs typeface="Cambria Math" panose="02040503050406030204" pitchFamily="18" charset="0"/>
              </a:rPr>
              <a:t>1</a:t>
            </a:r>
            <a:r>
              <a:rPr lang="tr-TR" sz="2200" dirty="0">
                <a:effectLst/>
                <a:latin typeface="Century Gothic" panose="020B0502020202020204" pitchFamily="34" charset="0"/>
                <a:ea typeface="Calibri" panose="020F0502020204030204" pitchFamily="34" charset="0"/>
                <a:cs typeface="Cambria Math" panose="02040503050406030204" pitchFamily="18" charset="0"/>
              </a:rPr>
              <a:t>(dosage)</a:t>
            </a:r>
            <a:endParaRPr lang="tr-TR"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7999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landa bitkiler">
            <a:extLst>
              <a:ext uri="{FF2B5EF4-FFF2-40B4-BE49-F238E27FC236}">
                <a16:creationId xmlns:a16="http://schemas.microsoft.com/office/drawing/2014/main" id="{737E1798-4DEA-715E-7A2D-D3662F6A79E8}"/>
              </a:ext>
            </a:extLst>
          </p:cNvPr>
          <p:cNvPicPr>
            <a:picLocks noChangeAspect="1"/>
          </p:cNvPicPr>
          <p:nvPr/>
        </p:nvPicPr>
        <p:blipFill rotWithShape="1">
          <a:blip r:embed="rId3"/>
          <a:srcRect t="7461" r="-1" b="-1"/>
          <a:stretch/>
        </p:blipFill>
        <p:spPr>
          <a:xfrm>
            <a:off x="621668" y="623267"/>
            <a:ext cx="5477256" cy="3383280"/>
          </a:xfrm>
          <a:prstGeom prst="rect">
            <a:avLst/>
          </a:prstGeom>
          <a:ln>
            <a:noFill/>
          </a:ln>
          <a:effectLst>
            <a:softEdge rad="112500"/>
          </a:effectLst>
        </p:spPr>
      </p:pic>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959E3AC-97C9-C2B2-F423-149FCFCCD51C}"/>
              </a:ext>
            </a:extLst>
          </p:cNvPr>
          <p:cNvSpPr>
            <a:spLocks noGrp="1"/>
          </p:cNvSpPr>
          <p:nvPr>
            <p:ph type="title"/>
          </p:nvPr>
        </p:nvSpPr>
        <p:spPr>
          <a:xfrm>
            <a:off x="6889833" y="1188637"/>
            <a:ext cx="4218138" cy="1597228"/>
          </a:xfrm>
        </p:spPr>
        <p:txBody>
          <a:bodyPr>
            <a:normAutofit/>
          </a:bodyPr>
          <a:lstStyle/>
          <a:p>
            <a:r>
              <a:rPr lang="tr-TR" sz="1800" dirty="0">
                <a:latin typeface="Century Gothic" panose="020B0502020202020204" pitchFamily="34" charset="0"/>
              </a:rPr>
              <a:t>Tarım bilimcileri, gübre ve suyun mahsul verimi üzerindeki etkisini ölçmek için genellikle doğrusal regresyon kullanırlar.</a:t>
            </a:r>
          </a:p>
        </p:txBody>
      </p:sp>
      <p:sp>
        <p:nvSpPr>
          <p:cNvPr id="3" name="İçerik Yer Tutucusu 2">
            <a:extLst>
              <a:ext uri="{FF2B5EF4-FFF2-40B4-BE49-F238E27FC236}">
                <a16:creationId xmlns:a16="http://schemas.microsoft.com/office/drawing/2014/main" id="{E1FCB97E-CD06-A39B-031D-7F27CD729FAF}"/>
              </a:ext>
            </a:extLst>
          </p:cNvPr>
          <p:cNvSpPr>
            <a:spLocks noGrp="1"/>
          </p:cNvSpPr>
          <p:nvPr>
            <p:ph idx="1"/>
          </p:nvPr>
        </p:nvSpPr>
        <p:spPr>
          <a:xfrm>
            <a:off x="6889831" y="2998277"/>
            <a:ext cx="3963699" cy="1964661"/>
          </a:xfrm>
        </p:spPr>
        <p:txBody>
          <a:bodyPr anchor="t">
            <a:normAutofit fontScale="92500" lnSpcReduction="20000"/>
          </a:bodyPr>
          <a:lstStyle/>
          <a:p>
            <a:r>
              <a:rPr lang="tr-TR" sz="1700" dirty="0">
                <a:latin typeface="Century Gothic" panose="020B0502020202020204" pitchFamily="34" charset="0"/>
              </a:rPr>
              <a:t>Örneğin, bilim adamları farklı alanlarda farklı miktarlarda gübre ve su kullanabilir ve bunun mahsul verimini nasıl etkilediğini görebilirler. Yordayıcı değişkenler olarak gübre ve su ve yanıt değişkeni olarak mahsul verimi kullanan çoklu doğrusal regresyon modeline uyabilirler. Regresyon modeli aşağıdaki formu alacaktır:</a:t>
            </a:r>
          </a:p>
          <a:p>
            <a:endParaRPr lang="tr-TR" sz="1600" dirty="0"/>
          </a:p>
        </p:txBody>
      </p:sp>
      <p:pic>
        <p:nvPicPr>
          <p:cNvPr id="4" name="Resim 3">
            <a:extLst>
              <a:ext uri="{FF2B5EF4-FFF2-40B4-BE49-F238E27FC236}">
                <a16:creationId xmlns:a16="http://schemas.microsoft.com/office/drawing/2014/main" id="{63BB5332-FE99-1632-1CDF-05FB6A9C6206}"/>
              </a:ext>
            </a:extLst>
          </p:cNvPr>
          <p:cNvPicPr>
            <a:picLocks noChangeAspect="1"/>
          </p:cNvPicPr>
          <p:nvPr/>
        </p:nvPicPr>
        <p:blipFill>
          <a:blip r:embed="rId4"/>
          <a:stretch>
            <a:fillRect/>
          </a:stretch>
        </p:blipFill>
        <p:spPr>
          <a:xfrm>
            <a:off x="623130" y="4516967"/>
            <a:ext cx="5474332" cy="838200"/>
          </a:xfrm>
          <a:prstGeom prst="rect">
            <a:avLst/>
          </a:prstGeom>
        </p:spPr>
      </p:pic>
    </p:spTree>
    <p:extLst>
      <p:ext uri="{BB962C8B-B14F-4D97-AF65-F5344CB8AC3E}">
        <p14:creationId xmlns:p14="http://schemas.microsoft.com/office/powerpoint/2010/main" val="358145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4">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İçerik Yer Tutucusu 2">
            <a:extLst>
              <a:ext uri="{FF2B5EF4-FFF2-40B4-BE49-F238E27FC236}">
                <a16:creationId xmlns:a16="http://schemas.microsoft.com/office/drawing/2014/main" id="{5DBC71EA-3C4E-00CE-813C-3EEC9B3401FC}"/>
              </a:ext>
            </a:extLst>
          </p:cNvPr>
          <p:cNvGraphicFramePr>
            <a:graphicFrameLocks noGrp="1"/>
          </p:cNvGraphicFramePr>
          <p:nvPr>
            <p:ph idx="1"/>
            <p:extLst>
              <p:ext uri="{D42A27DB-BD31-4B8C-83A1-F6EECF244321}">
                <p14:modId xmlns:p14="http://schemas.microsoft.com/office/powerpoint/2010/main" val="4112305109"/>
              </p:ext>
            </p:extLst>
          </p:nvPr>
        </p:nvGraphicFramePr>
        <p:xfrm>
          <a:off x="6889831" y="1499617"/>
          <a:ext cx="3963699" cy="3246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Resim 1">
            <a:extLst>
              <a:ext uri="{FF2B5EF4-FFF2-40B4-BE49-F238E27FC236}">
                <a16:creationId xmlns:a16="http://schemas.microsoft.com/office/drawing/2014/main" id="{BD24B4AD-B3B3-95AC-680D-25CD48C685A2}"/>
              </a:ext>
            </a:extLst>
          </p:cNvPr>
          <p:cNvPicPr>
            <a:picLocks noChangeAspect="1"/>
          </p:cNvPicPr>
          <p:nvPr/>
        </p:nvPicPr>
        <p:blipFill>
          <a:blip r:embed="rId7"/>
          <a:stretch>
            <a:fillRect/>
          </a:stretch>
        </p:blipFill>
        <p:spPr>
          <a:xfrm>
            <a:off x="621669" y="4516967"/>
            <a:ext cx="5474332" cy="838200"/>
          </a:xfrm>
          <a:prstGeom prst="rect">
            <a:avLst/>
          </a:prstGeom>
        </p:spPr>
      </p:pic>
      <p:pic>
        <p:nvPicPr>
          <p:cNvPr id="4" name="Picture 4">
            <a:extLst>
              <a:ext uri="{FF2B5EF4-FFF2-40B4-BE49-F238E27FC236}">
                <a16:creationId xmlns:a16="http://schemas.microsoft.com/office/drawing/2014/main" id="{D45CD116-746B-2032-5FB5-04E171C9FCB3}"/>
              </a:ext>
            </a:extLst>
          </p:cNvPr>
          <p:cNvPicPr>
            <a:picLocks noChangeAspect="1"/>
          </p:cNvPicPr>
          <p:nvPr/>
        </p:nvPicPr>
        <p:blipFill rotWithShape="1">
          <a:blip r:embed="rId8"/>
          <a:srcRect t="7461" r="-1" b="-1"/>
          <a:stretch/>
        </p:blipFill>
        <p:spPr>
          <a:xfrm>
            <a:off x="621669" y="623275"/>
            <a:ext cx="5477256" cy="3383280"/>
          </a:xfrm>
          <a:prstGeom prst="rect">
            <a:avLst/>
          </a:prstGeom>
          <a:ln>
            <a:noFill/>
          </a:ln>
          <a:effectLst>
            <a:softEdge rad="112500"/>
          </a:effectLst>
        </p:spPr>
      </p:pic>
    </p:spTree>
    <p:extLst>
      <p:ext uri="{BB962C8B-B14F-4D97-AF65-F5344CB8AC3E}">
        <p14:creationId xmlns:p14="http://schemas.microsoft.com/office/powerpoint/2010/main" val="1669179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Triangle 2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A99851A6-8D89-5D9D-9DE8-26D85EF9F9A1}"/>
              </a:ext>
            </a:extLst>
          </p:cNvPr>
          <p:cNvSpPr>
            <a:spLocks noGrp="1"/>
          </p:cNvSpPr>
          <p:nvPr>
            <p:ph type="title"/>
          </p:nvPr>
        </p:nvSpPr>
        <p:spPr>
          <a:xfrm>
            <a:off x="1123356" y="1188637"/>
            <a:ext cx="9984615" cy="1597228"/>
          </a:xfrm>
        </p:spPr>
        <p:txBody>
          <a:bodyPr>
            <a:normAutofit/>
          </a:bodyPr>
          <a:lstStyle/>
          <a:p>
            <a:r>
              <a:rPr lang="tr-TR" sz="4000" dirty="0">
                <a:latin typeface="Century Gothic" panose="020B0502020202020204" pitchFamily="34" charset="0"/>
              </a:rPr>
              <a:t>Gayrimenkul Örneği</a:t>
            </a:r>
          </a:p>
        </p:txBody>
      </p:sp>
      <p:pic>
        <p:nvPicPr>
          <p:cNvPr id="16" name="Picture 4" descr="Ev hatlı vektör simgeleri">
            <a:extLst>
              <a:ext uri="{FF2B5EF4-FFF2-40B4-BE49-F238E27FC236}">
                <a16:creationId xmlns:a16="http://schemas.microsoft.com/office/drawing/2014/main" id="{27DB2A69-BFF0-8684-3F2A-57CC570EDB04}"/>
              </a:ext>
            </a:extLst>
          </p:cNvPr>
          <p:cNvPicPr>
            <a:picLocks noChangeAspect="1"/>
          </p:cNvPicPr>
          <p:nvPr/>
        </p:nvPicPr>
        <p:blipFill rotWithShape="1">
          <a:blip r:embed="rId2"/>
          <a:srcRect t="709"/>
          <a:stretch/>
        </p:blipFill>
        <p:spPr>
          <a:xfrm>
            <a:off x="1123357" y="3018327"/>
            <a:ext cx="3533985" cy="2728198"/>
          </a:xfrm>
          <a:prstGeom prst="rect">
            <a:avLst/>
          </a:prstGeom>
        </p:spPr>
      </p:pic>
      <p:sp>
        <p:nvSpPr>
          <p:cNvPr id="3" name="İçerik Yer Tutucusu 2">
            <a:extLst>
              <a:ext uri="{FF2B5EF4-FFF2-40B4-BE49-F238E27FC236}">
                <a16:creationId xmlns:a16="http://schemas.microsoft.com/office/drawing/2014/main" id="{A639F8AE-DC02-6656-3AAA-812067D948CE}"/>
              </a:ext>
            </a:extLst>
          </p:cNvPr>
          <p:cNvSpPr>
            <a:spLocks noGrp="1"/>
          </p:cNvSpPr>
          <p:nvPr>
            <p:ph idx="1"/>
          </p:nvPr>
        </p:nvSpPr>
        <p:spPr>
          <a:xfrm>
            <a:off x="5255260" y="2998278"/>
            <a:ext cx="4428236" cy="2728198"/>
          </a:xfrm>
        </p:spPr>
        <p:txBody>
          <a:bodyPr anchor="t">
            <a:normAutofit fontScale="92500" lnSpcReduction="20000"/>
          </a:bodyPr>
          <a:lstStyle/>
          <a:p>
            <a:r>
              <a:rPr lang="tr-TR" sz="1600" dirty="0">
                <a:latin typeface="Century Gothic" panose="020B0502020202020204" pitchFamily="34" charset="0"/>
              </a:rPr>
              <a:t>Ev satmak için en iyi zamanı tahmin etmeye yardımcı olacak bir model oluşturmak isteyen bir emlak uzmanısınız. Evleri maksimum satış fiyatından satmak istersiniz, ancak satış fiyatını birden fazla faktör etkileyebilir. Bu değişkenler, diğer faktörlerin yanı sıra evin yaşını, mahalledeki diğer evlerin değerini, devlet okulu sisteminin öğrenci performansına ilişkin nicel ölçümlerini ve yakındaki parkların sayısını içerir.Evlerin maksimum satış fiyatını tahmin etmek için bu dört bağımsız değişkenden bir tahmin modeli oluşturabilirsiniz. Bu faktörlerden herhangi biri katsayı değerleri açısından değişirse değişkenleri ayarlayabilirsiniz.</a:t>
            </a:r>
          </a:p>
        </p:txBody>
      </p:sp>
    </p:spTree>
    <p:extLst>
      <p:ext uri="{BB962C8B-B14F-4D97-AF65-F5344CB8AC3E}">
        <p14:creationId xmlns:p14="http://schemas.microsoft.com/office/powerpoint/2010/main" val="1500010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D48AC12-FE02-2F6E-0B4B-475E83BBBFD2}"/>
              </a:ext>
            </a:extLst>
          </p:cNvPr>
          <p:cNvSpPr>
            <a:spLocks noGrp="1"/>
          </p:cNvSpPr>
          <p:nvPr>
            <p:ph type="title"/>
          </p:nvPr>
        </p:nvSpPr>
        <p:spPr>
          <a:xfrm>
            <a:off x="589560" y="856180"/>
            <a:ext cx="4560584" cy="1128068"/>
          </a:xfrm>
        </p:spPr>
        <p:txBody>
          <a:bodyPr anchor="ctr">
            <a:normAutofit/>
          </a:bodyPr>
          <a:lstStyle/>
          <a:p>
            <a:r>
              <a:rPr lang="tr-TR" sz="3600">
                <a:latin typeface="Century Gothic" panose="020B0502020202020204" pitchFamily="34" charset="0"/>
              </a:rPr>
              <a:t>İş Örneği</a:t>
            </a:r>
            <a:endParaRPr lang="tr-TR" sz="3600" dirty="0">
              <a:latin typeface="Century Gothic" panose="020B0502020202020204" pitchFamily="34" charset="0"/>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50CC1987-0E49-2E45-55E7-EAFCAE9A084C}"/>
              </a:ext>
            </a:extLst>
          </p:cNvPr>
          <p:cNvSpPr>
            <a:spLocks noGrp="1"/>
          </p:cNvSpPr>
          <p:nvPr>
            <p:ph idx="1"/>
          </p:nvPr>
        </p:nvSpPr>
        <p:spPr>
          <a:xfrm>
            <a:off x="590719" y="2330505"/>
            <a:ext cx="4559425" cy="3979585"/>
          </a:xfrm>
        </p:spPr>
        <p:txBody>
          <a:bodyPr anchor="ctr">
            <a:normAutofit/>
          </a:bodyPr>
          <a:lstStyle/>
          <a:p>
            <a:r>
              <a:rPr lang="tr-TR" sz="1600" dirty="0">
                <a:latin typeface="Century Gothic" panose="020B0502020202020204" pitchFamily="34" charset="0"/>
              </a:rPr>
              <a:t>Halka açık bir şirkette hisse senediniz var ve şimdi hisse senedinizi satmak için iyi bir zaman olup olmayacağını bilmek istiyorsunuz. Şirketin karlılığı, şirketin maliyetleri, şirketin rekabeti ve şirketin varlıkları dahil olmak üzere hisse senedi fiyatının değerini çeşitli değişkenler etkileyebilir. Hisse senedini hemen satmanız mı yoksa hisse senedini elinde tutmaya devam etmeniz mi gerektiğine karar vermenize yardımcı olmak için bu dört bağımsız değişkenden bir tahmin modeli oluşturabilirsiniz</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ki altın renkli halkadan oluşan bir fotoğraf">
            <a:extLst>
              <a:ext uri="{FF2B5EF4-FFF2-40B4-BE49-F238E27FC236}">
                <a16:creationId xmlns:a16="http://schemas.microsoft.com/office/drawing/2014/main" id="{5FA9CD0F-0B6D-AC47-3114-20049A5EDD6C}"/>
              </a:ext>
            </a:extLst>
          </p:cNvPr>
          <p:cNvPicPr>
            <a:picLocks noChangeAspect="1"/>
          </p:cNvPicPr>
          <p:nvPr/>
        </p:nvPicPr>
        <p:blipFill rotWithShape="1">
          <a:blip r:embed="rId2"/>
          <a:srcRect l="14717" r="15651" b="1"/>
          <a:stretch/>
        </p:blipFill>
        <p:spPr>
          <a:xfrm>
            <a:off x="5977788" y="799352"/>
            <a:ext cx="5425410" cy="5259296"/>
          </a:xfrm>
          <a:prstGeom prst="rect">
            <a:avLst/>
          </a:prstGeom>
        </p:spPr>
      </p:pic>
    </p:spTree>
    <p:extLst>
      <p:ext uri="{BB962C8B-B14F-4D97-AF65-F5344CB8AC3E}">
        <p14:creationId xmlns:p14="http://schemas.microsoft.com/office/powerpoint/2010/main" val="1594757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39E93DA-BA0C-4FFD-8859-C0D19FF5C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DEB57D-263A-31FB-C4CD-832F6DC05F98}"/>
              </a:ext>
            </a:extLst>
          </p:cNvPr>
          <p:cNvSpPr>
            <a:spLocks noGrp="1"/>
          </p:cNvSpPr>
          <p:nvPr>
            <p:ph type="title"/>
          </p:nvPr>
        </p:nvSpPr>
        <p:spPr>
          <a:xfrm>
            <a:off x="7412703" y="2125976"/>
            <a:ext cx="4171994" cy="3736540"/>
          </a:xfrm>
        </p:spPr>
        <p:txBody>
          <a:bodyPr vert="horz" lIns="91440" tIns="45720" rIns="91440" bIns="45720" rtlCol="0" anchor="b">
            <a:noAutofit/>
          </a:bodyPr>
          <a:lstStyle/>
          <a:p>
            <a:br>
              <a:rPr lang="en-US" sz="1600" dirty="0">
                <a:latin typeface="Century Gothic" panose="020B0502020202020204" pitchFamily="34" charset="0"/>
              </a:rPr>
            </a:br>
            <a:br>
              <a:rPr lang="en-US" sz="1600" dirty="0">
                <a:latin typeface="Century Gothic" panose="020B0502020202020204" pitchFamily="34" charset="0"/>
              </a:rPr>
            </a:br>
            <a:r>
              <a:rPr lang="en-US" sz="1600" dirty="0">
                <a:latin typeface="Century Gothic" panose="020B0502020202020204" pitchFamily="34" charset="0"/>
              </a:rPr>
              <a:t>Bulaşıcı bir hastalığın yayılmasını inceleyen bir epidemiyologsunuz. Mevcut bilinen enfeksiyonlara dayanarak bu hastalığın gelecekteki yayılmasını tahmin etmek istiyorsunuz. Çok sayıda bağımsız değişken, popülasyon büyüklüğü, popülasyon yoğunluğu, hava sıcaklığı, asemptomatik taşıyıcılar ve popülasyonun sürü bağışıklığına ulaşıp ulaşmadığı dahil olmak üzere gelecekteki enfeksiyonların sayısını etkileyebilir. Yordayıcı değişkenlerin katsayı değerlerindeki olası değişiklikleri hesaba katan bir sonucu tahmin etmek için ampirik veriler üzerinde istatistiksel modelleme ve çoklu doğrusal regresyon analizi yapabilirsiniz</a:t>
            </a:r>
            <a:br>
              <a:rPr lang="en-US" sz="1600" dirty="0">
                <a:latin typeface="Century Gothic" panose="020B0502020202020204" pitchFamily="34" charset="0"/>
              </a:rPr>
            </a:br>
            <a:endParaRPr lang="en-US" sz="1600" dirty="0">
              <a:ln w="22225">
                <a:solidFill>
                  <a:schemeClr val="tx1"/>
                </a:solidFill>
                <a:miter lim="800000"/>
              </a:ln>
              <a:latin typeface="Century Gothic" panose="020B0502020202020204" pitchFamily="34" charset="0"/>
            </a:endParaRPr>
          </a:p>
        </p:txBody>
      </p:sp>
      <p:grpSp>
        <p:nvGrpSpPr>
          <p:cNvPr id="23" name="Group 2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24" name="Straight Connector 2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2062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enkli litre cam ampualler">
            <a:extLst>
              <a:ext uri="{FF2B5EF4-FFF2-40B4-BE49-F238E27FC236}">
                <a16:creationId xmlns:a16="http://schemas.microsoft.com/office/drawing/2014/main" id="{1E204E73-C99A-59B3-9C41-DF6B9F7935E8}"/>
              </a:ext>
            </a:extLst>
          </p:cNvPr>
          <p:cNvPicPr>
            <a:picLocks noChangeAspect="1"/>
          </p:cNvPicPr>
          <p:nvPr/>
        </p:nvPicPr>
        <p:blipFill rotWithShape="1">
          <a:blip r:embed="rId2"/>
          <a:srcRect l="21570" r="3749" b="2"/>
          <a:stretch/>
        </p:blipFill>
        <p:spPr>
          <a:xfrm>
            <a:off x="942597" y="556118"/>
            <a:ext cx="5608830" cy="5632704"/>
          </a:xfrm>
          <a:prstGeom prst="rect">
            <a:avLst/>
          </a:prstGeom>
        </p:spPr>
      </p:pic>
      <p:sp>
        <p:nvSpPr>
          <p:cNvPr id="3" name="Metin kutusu 2">
            <a:extLst>
              <a:ext uri="{FF2B5EF4-FFF2-40B4-BE49-F238E27FC236}">
                <a16:creationId xmlns:a16="http://schemas.microsoft.com/office/drawing/2014/main" id="{76870365-F2B1-D203-F49B-CE76ECBBF756}"/>
              </a:ext>
            </a:extLst>
          </p:cNvPr>
          <p:cNvSpPr txBox="1"/>
          <p:nvPr/>
        </p:nvSpPr>
        <p:spPr>
          <a:xfrm>
            <a:off x="7412703" y="621792"/>
            <a:ext cx="3584448" cy="523220"/>
          </a:xfrm>
          <a:prstGeom prst="rect">
            <a:avLst/>
          </a:prstGeom>
          <a:noFill/>
        </p:spPr>
        <p:txBody>
          <a:bodyPr wrap="square" rtlCol="0">
            <a:spAutoFit/>
          </a:bodyPr>
          <a:lstStyle/>
          <a:p>
            <a:r>
              <a:rPr lang="tr-TR" sz="2800" dirty="0">
                <a:latin typeface="Century Gothic" panose="020B0502020202020204" pitchFamily="34" charset="0"/>
              </a:rPr>
              <a:t>Halk Sağlığı Örneği</a:t>
            </a:r>
          </a:p>
        </p:txBody>
      </p:sp>
    </p:spTree>
    <p:extLst>
      <p:ext uri="{BB962C8B-B14F-4D97-AF65-F5344CB8AC3E}">
        <p14:creationId xmlns:p14="http://schemas.microsoft.com/office/powerpoint/2010/main" val="108185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Başlık 1">
            <a:extLst>
              <a:ext uri="{FF2B5EF4-FFF2-40B4-BE49-F238E27FC236}">
                <a16:creationId xmlns:a16="http://schemas.microsoft.com/office/drawing/2014/main" id="{00F09A98-4EB6-52EB-1342-08F3C1A6754E}"/>
              </a:ext>
            </a:extLst>
          </p:cNvPr>
          <p:cNvSpPr>
            <a:spLocks noGrp="1"/>
          </p:cNvSpPr>
          <p:nvPr>
            <p:ph type="ctrTitle"/>
          </p:nvPr>
        </p:nvSpPr>
        <p:spPr>
          <a:xfrm>
            <a:off x="767290" y="1166932"/>
            <a:ext cx="3582073" cy="4279709"/>
          </a:xfrm>
        </p:spPr>
        <p:txBody>
          <a:bodyPr vert="horz" lIns="91440" tIns="45720" rIns="91440" bIns="45720" rtlCol="0" anchor="ctr">
            <a:normAutofit/>
          </a:bodyPr>
          <a:lstStyle/>
          <a:p>
            <a:pPr algn="l"/>
            <a:r>
              <a:rPr lang="en-US" sz="4800" kern="1200" dirty="0">
                <a:solidFill>
                  <a:schemeClr val="bg1"/>
                </a:solidFill>
                <a:latin typeface="Century Gothic" panose="020B0502020202020204" pitchFamily="34" charset="0"/>
              </a:rPr>
              <a:t>Kaynakça</a:t>
            </a:r>
          </a:p>
        </p:txBody>
      </p:sp>
      <p:sp>
        <p:nvSpPr>
          <p:cNvPr id="3" name="Alt Başlık 2">
            <a:extLst>
              <a:ext uri="{FF2B5EF4-FFF2-40B4-BE49-F238E27FC236}">
                <a16:creationId xmlns:a16="http://schemas.microsoft.com/office/drawing/2014/main" id="{B001CE7A-39FE-5200-6CA7-379E478A53EF}"/>
              </a:ext>
            </a:extLst>
          </p:cNvPr>
          <p:cNvSpPr>
            <a:spLocks noGrp="1"/>
          </p:cNvSpPr>
          <p:nvPr>
            <p:ph type="subTitle" idx="1"/>
          </p:nvPr>
        </p:nvSpPr>
        <p:spPr>
          <a:xfrm>
            <a:off x="4927253" y="1166933"/>
            <a:ext cx="6363599" cy="4279709"/>
          </a:xfrm>
        </p:spPr>
        <p:txBody>
          <a:bodyPr vert="horz" lIns="91440" tIns="45720" rIns="91440" bIns="45720" rtlCol="0" anchor="ctr">
            <a:normAutofit fontScale="92500" lnSpcReduction="20000"/>
          </a:bodyPr>
          <a:lstStyle/>
          <a:p>
            <a:pPr algn="l"/>
            <a:endParaRPr lang="en-US" sz="1600" dirty="0">
              <a:latin typeface="Century Gothic" panose="020B0502020202020204" pitchFamily="34" charset="0"/>
            </a:endParaRPr>
          </a:p>
          <a:p>
            <a:pPr algn="l"/>
            <a:endParaRPr lang="en-US" sz="1600" dirty="0">
              <a:latin typeface="Century Gothic" panose="020B0502020202020204" pitchFamily="34" charset="0"/>
            </a:endParaRPr>
          </a:p>
          <a:p>
            <a:pPr algn="l"/>
            <a:endParaRPr lang="en-US" sz="1600" dirty="0">
              <a:latin typeface="Century Gothic" panose="020B0502020202020204" pitchFamily="34" charset="0"/>
            </a:endParaRPr>
          </a:p>
          <a:p>
            <a:pPr algn="l"/>
            <a:r>
              <a:rPr lang="en-US" sz="1600" dirty="0">
                <a:latin typeface="Century Gothic" panose="020B0502020202020204" pitchFamily="34" charset="0"/>
                <a:hlinkClick r:id="rId2"/>
              </a:rPr>
              <a:t>https://en.wikipedia.org/wiki/Simple_linear_regression</a:t>
            </a:r>
            <a:endParaRPr lang="en-US" sz="1600" dirty="0">
              <a:latin typeface="Century Gothic" panose="020B0502020202020204" pitchFamily="34" charset="0"/>
            </a:endParaRPr>
          </a:p>
          <a:p>
            <a:pPr algn="l"/>
            <a:r>
              <a:rPr lang="en-US" sz="1600" dirty="0">
                <a:latin typeface="Century Gothic" panose="020B0502020202020204" pitchFamily="34" charset="0"/>
                <a:hlinkClick r:id="rId3"/>
              </a:rPr>
              <a:t>https://dergipark.org.tr/en/download/article-file/18751</a:t>
            </a:r>
            <a:r>
              <a:rPr lang="tr-TR" sz="1600" dirty="0">
                <a:latin typeface="Century Gothic" panose="020B0502020202020204" pitchFamily="34" charset="0"/>
                <a:hlinkClick r:id="rId3"/>
              </a:rPr>
              <a:t>1</a:t>
            </a:r>
            <a:endParaRPr lang="tr-TR" sz="1600" dirty="0">
              <a:latin typeface="Century Gothic" panose="020B0502020202020204" pitchFamily="34" charset="0"/>
            </a:endParaRPr>
          </a:p>
          <a:p>
            <a:pPr algn="l"/>
            <a:r>
              <a:rPr lang="en-US" sz="1600" dirty="0">
                <a:latin typeface="Century Gothic" panose="020B0502020202020204" pitchFamily="34" charset="0"/>
                <a:hlinkClick r:id="rId4"/>
              </a:rPr>
              <a:t>https://aws.amazon.com/tr/what-is/logistic-regression/</a:t>
            </a:r>
            <a:endParaRPr lang="tr-TR" sz="1600" dirty="0">
              <a:latin typeface="Century Gothic" panose="020B0502020202020204" pitchFamily="34" charset="0"/>
            </a:endParaRPr>
          </a:p>
          <a:p>
            <a:pPr algn="l"/>
            <a:r>
              <a:rPr lang="en-US" sz="1600" dirty="0">
                <a:latin typeface="Century Gothic" panose="020B0502020202020204" pitchFamily="34" charset="0"/>
                <a:hlinkClick r:id="rId5"/>
              </a:rPr>
              <a:t>https://www.ibm.com/tr-tr/analytics/learn/linear-regression</a:t>
            </a:r>
            <a:endParaRPr lang="tr-TR" sz="1600" dirty="0">
              <a:latin typeface="Century Gothic" panose="020B0502020202020204" pitchFamily="34" charset="0"/>
            </a:endParaRPr>
          </a:p>
          <a:p>
            <a:pPr algn="l"/>
            <a:r>
              <a:rPr lang="en-US" sz="1600" dirty="0">
                <a:latin typeface="Century Gothic" panose="020B0502020202020204" pitchFamily="34" charset="0"/>
                <a:hlinkClick r:id="rId6"/>
              </a:rPr>
              <a:t>https://www.scribbr.com/statistics/simple-linear-regression/#:~:text=What%20is%20simple%20linear%20regressio%20n,Both%20variables%20should%20be%20quantitative</a:t>
            </a:r>
            <a:r>
              <a:rPr lang="en-US" sz="1600" dirty="0">
                <a:latin typeface="Century Gothic" panose="020B0502020202020204" pitchFamily="34" charset="0"/>
              </a:rPr>
              <a:t>.</a:t>
            </a:r>
            <a:endParaRPr lang="tr-TR" sz="1600" dirty="0">
              <a:latin typeface="Century Gothic" panose="020B0502020202020204" pitchFamily="34" charset="0"/>
            </a:endParaRPr>
          </a:p>
          <a:p>
            <a:pPr algn="l"/>
            <a:r>
              <a:rPr lang="en-US" sz="1600" dirty="0">
                <a:latin typeface="Century Gothic" panose="020B0502020202020204" pitchFamily="34" charset="0"/>
                <a:hlinkClick r:id="rId7"/>
              </a:rPr>
              <a:t>https://www.statology.org/linear-regression-real-life-examples/</a:t>
            </a:r>
            <a:endParaRPr lang="tr-TR" sz="1600" dirty="0">
              <a:latin typeface="Century Gothic" panose="020B0502020202020204" pitchFamily="34" charset="0"/>
            </a:endParaRPr>
          </a:p>
          <a:p>
            <a:pPr algn="l"/>
            <a:r>
              <a:rPr lang="en-US" sz="1600" dirty="0">
                <a:latin typeface="Century Gothic" panose="020B0502020202020204" pitchFamily="34" charset="0"/>
                <a:hlinkClick r:id="rId8"/>
              </a:rPr>
              <a:t>https://www.cancankiran.com/makine-ogrenimi/</a:t>
            </a:r>
            <a:endParaRPr lang="tr-TR" sz="1600" dirty="0">
              <a:latin typeface="Century Gothic" panose="020B0502020202020204" pitchFamily="34" charset="0"/>
            </a:endParaRPr>
          </a:p>
          <a:p>
            <a:pPr algn="l"/>
            <a:r>
              <a:rPr lang="en-US" sz="1600" dirty="0">
                <a:latin typeface="Century Gothic" panose="020B0502020202020204" pitchFamily="34" charset="0"/>
                <a:hlinkClick r:id="rId9"/>
              </a:rPr>
              <a:t>https://www.youtube.com/watch?v=4qVRBYAdLAo</a:t>
            </a:r>
            <a:endParaRPr lang="tr-TR" sz="1600" dirty="0">
              <a:latin typeface="Century Gothic" panose="020B0502020202020204" pitchFamily="34" charset="0"/>
            </a:endParaRPr>
          </a:p>
          <a:p>
            <a:pPr algn="l"/>
            <a:r>
              <a:rPr lang="en-US" sz="1600" dirty="0">
                <a:latin typeface="Century Gothic" panose="020B0502020202020204" pitchFamily="34" charset="0"/>
                <a:hlinkClick r:id="rId10"/>
              </a:rPr>
              <a:t>https://tr.linkedin.com/pulse/veri-bilimi-notlar%C4%B1-6-%C3%A7oklu-lineer-regresyon-abdullah-faruk-%C3%A7i%CC%87ftler</a:t>
            </a:r>
            <a:endParaRPr lang="tr-TR" sz="1600" dirty="0">
              <a:latin typeface="Century Gothic" panose="020B0502020202020204" pitchFamily="34" charset="0"/>
            </a:endParaRPr>
          </a:p>
          <a:p>
            <a:pPr algn="l"/>
            <a:endParaRPr lang="en-US" sz="1600" dirty="0">
              <a:latin typeface="Century Gothic" panose="020B0502020202020204" pitchFamily="34" charset="0"/>
            </a:endParaRPr>
          </a:p>
          <a:p>
            <a:pPr indent="-228600" algn="l">
              <a:buFont typeface="Arial" panose="020B0604020202020204" pitchFamily="34" charset="0"/>
              <a:buChar char="•"/>
            </a:pPr>
            <a:endParaRPr lang="en-US" dirty="0"/>
          </a:p>
          <a:p>
            <a:pPr marL="342900"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2740190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4"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5ABC495-642A-4FAE-08EC-04EC8AA0A3F2}"/>
              </a:ext>
            </a:extLst>
          </p:cNvPr>
          <p:cNvSpPr>
            <a:spLocks noGrp="1"/>
          </p:cNvSpPr>
          <p:nvPr>
            <p:ph idx="1"/>
          </p:nvPr>
        </p:nvSpPr>
        <p:spPr>
          <a:xfrm>
            <a:off x="6096000" y="1108061"/>
            <a:ext cx="5008901" cy="4571972"/>
          </a:xfrm>
        </p:spPr>
        <p:txBody>
          <a:bodyPr anchor="ctr">
            <a:normAutofit lnSpcReduction="10000"/>
          </a:bodyPr>
          <a:lstStyle/>
          <a:p>
            <a:pPr marL="0" indent="0">
              <a:buNone/>
            </a:pPr>
            <a:r>
              <a:rPr lang="tr-TR" sz="1600" dirty="0">
                <a:solidFill>
                  <a:schemeClr val="bg1"/>
                </a:solidFill>
                <a:latin typeface="Century Gothic" panose="020B0502020202020204" pitchFamily="34" charset="0"/>
              </a:rPr>
              <a:t>    Öğrenmeyi gerçekleştirmek için önce, kamer</a:t>
            </a:r>
            <a:r>
              <a:rPr lang="en-GB" sz="1600" dirty="0">
                <a:solidFill>
                  <a:schemeClr val="bg1"/>
                </a:solidFill>
                <a:latin typeface="Century Gothic" panose="020B0502020202020204" pitchFamily="34" charset="0"/>
              </a:rPr>
              <a:t>aya </a:t>
            </a:r>
            <a:r>
              <a:rPr lang="tr-TR" sz="1600" dirty="0">
                <a:solidFill>
                  <a:schemeClr val="bg1"/>
                </a:solidFill>
                <a:latin typeface="Century Gothic" panose="020B0502020202020204" pitchFamily="34" charset="0"/>
              </a:rPr>
              <a:t>çeşitli </a:t>
            </a:r>
            <a:r>
              <a:rPr lang="en-GB" sz="1600" dirty="0">
                <a:solidFill>
                  <a:schemeClr val="bg1"/>
                </a:solidFill>
                <a:latin typeface="Century Gothic" panose="020B0502020202020204" pitchFamily="34" charset="0"/>
              </a:rPr>
              <a:t>resim</a:t>
            </a:r>
            <a:r>
              <a:rPr lang="tr-TR" sz="1600" dirty="0">
                <a:solidFill>
                  <a:schemeClr val="bg1"/>
                </a:solidFill>
                <a:latin typeface="Century Gothic" panose="020B0502020202020204" pitchFamily="34" charset="0"/>
              </a:rPr>
              <a:t>ler</a:t>
            </a:r>
            <a:r>
              <a:rPr lang="en-GB" sz="1600" dirty="0">
                <a:solidFill>
                  <a:schemeClr val="bg1"/>
                </a:solidFill>
                <a:latin typeface="Century Gothic" panose="020B0502020202020204" pitchFamily="34" charset="0"/>
              </a:rPr>
              <a:t> gösteriyor. </a:t>
            </a:r>
            <a:r>
              <a:rPr lang="tr-TR" sz="1600" dirty="0">
                <a:solidFill>
                  <a:schemeClr val="bg1"/>
                </a:solidFill>
                <a:latin typeface="Century Gothic" panose="020B0502020202020204" pitchFamily="34" charset="0"/>
              </a:rPr>
              <a:t>Deney için 2 sınıfımız var. </a:t>
            </a:r>
            <a:r>
              <a:rPr lang="en-GB" sz="1600" dirty="0">
                <a:solidFill>
                  <a:schemeClr val="bg1"/>
                </a:solidFill>
                <a:latin typeface="Century Gothic" panose="020B0502020202020204" pitchFamily="34" charset="0"/>
              </a:rPr>
              <a:t>Üçgen ya da değil</a:t>
            </a:r>
            <a:r>
              <a:rPr lang="tr-TR" sz="1600" dirty="0">
                <a:solidFill>
                  <a:schemeClr val="bg1"/>
                </a:solidFill>
                <a:latin typeface="Century Gothic" panose="020B0502020202020204" pitchFamily="34" charset="0"/>
              </a:rPr>
              <a:t>.</a:t>
            </a:r>
            <a:endParaRPr lang="en-GB" sz="1600" dirty="0">
              <a:solidFill>
                <a:schemeClr val="bg1"/>
              </a:solidFill>
              <a:latin typeface="Century Gothic" panose="020B0502020202020204" pitchFamily="34" charset="0"/>
            </a:endParaRPr>
          </a:p>
          <a:p>
            <a:pPr marL="0" indent="0">
              <a:buNone/>
            </a:pP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Kamera gördüğü şeye bağlı olarak perceptrona farklı bir elektrik sinyal gönderi</a:t>
            </a:r>
            <a:r>
              <a:rPr lang="tr-TR" sz="1600" dirty="0">
                <a:solidFill>
                  <a:schemeClr val="bg1"/>
                </a:solidFill>
                <a:latin typeface="Century Gothic" panose="020B0502020202020204" pitchFamily="34" charset="0"/>
              </a:rPr>
              <a:t>yor</a:t>
            </a:r>
            <a:r>
              <a:rPr lang="en-GB" sz="1600" dirty="0">
                <a:solidFill>
                  <a:schemeClr val="bg1"/>
                </a:solidFill>
                <a:latin typeface="Century Gothic" panose="020B0502020202020204" pitchFamily="34" charset="0"/>
              </a:rPr>
              <a:t>.</a:t>
            </a:r>
            <a:r>
              <a:rPr lang="tr-TR" sz="1600" dirty="0">
                <a:solidFill>
                  <a:schemeClr val="bg1"/>
                </a:solidFill>
                <a:latin typeface="Century Gothic" panose="020B0502020202020204" pitchFamily="34" charset="0"/>
              </a:rPr>
              <a:t> Daha </a:t>
            </a:r>
            <a:r>
              <a:rPr lang="en-GB" sz="1600" dirty="0">
                <a:solidFill>
                  <a:schemeClr val="bg1"/>
                </a:solidFill>
                <a:latin typeface="Century Gothic" panose="020B0502020202020204" pitchFamily="34" charset="0"/>
              </a:rPr>
              <a:t>sonra </a:t>
            </a:r>
            <a:r>
              <a:rPr lang="tr-TR" sz="1600" dirty="0">
                <a:solidFill>
                  <a:schemeClr val="bg1"/>
                </a:solidFill>
                <a:latin typeface="Century Gothic" panose="020B0502020202020204" pitchFamily="34" charset="0"/>
              </a:rPr>
              <a:t>Rosenblatt, </a:t>
            </a:r>
            <a:r>
              <a:rPr lang="en-GB" sz="1600" dirty="0">
                <a:solidFill>
                  <a:schemeClr val="bg1"/>
                </a:solidFill>
                <a:latin typeface="Century Gothic" panose="020B0502020202020204" pitchFamily="34" charset="0"/>
              </a:rPr>
              <a:t>üçgen şekliyle eşleşen tüm sinyalleri perceptrona uygul</a:t>
            </a:r>
            <a:r>
              <a:rPr lang="tr-TR" sz="1600" dirty="0">
                <a:solidFill>
                  <a:schemeClr val="bg1"/>
                </a:solidFill>
                <a:latin typeface="Century Gothic" panose="020B0502020202020204" pitchFamily="34" charset="0"/>
              </a:rPr>
              <a:t>uyo</a:t>
            </a:r>
            <a:r>
              <a:rPr lang="en-GB" sz="1600" dirty="0">
                <a:solidFill>
                  <a:schemeClr val="bg1"/>
                </a:solidFill>
                <a:latin typeface="Century Gothic" panose="020B0502020202020204" pitchFamily="34" charset="0"/>
              </a:rPr>
              <a:t>r.</a:t>
            </a:r>
            <a:r>
              <a:rPr lang="tr-TR" sz="1600" dirty="0">
                <a:solidFill>
                  <a:schemeClr val="bg1"/>
                </a:solidFill>
                <a:latin typeface="Century Gothic" panose="020B0502020202020204" pitchFamily="34" charset="0"/>
              </a:rPr>
              <a:t> E</a:t>
            </a:r>
            <a:r>
              <a:rPr lang="en-GB" sz="1600" dirty="0">
                <a:solidFill>
                  <a:schemeClr val="bg1"/>
                </a:solidFill>
                <a:latin typeface="Century Gothic" panose="020B0502020202020204" pitchFamily="34" charset="0"/>
              </a:rPr>
              <a:t>ğer total skor threshold değerinden büyükse </a:t>
            </a:r>
            <a:r>
              <a:rPr lang="tr-TR" sz="1600" dirty="0">
                <a:solidFill>
                  <a:schemeClr val="bg1"/>
                </a:solidFill>
                <a:latin typeface="Century Gothic" panose="020B0502020202020204" pitchFamily="34" charset="0"/>
              </a:rPr>
              <a:t>makine </a:t>
            </a:r>
            <a:r>
              <a:rPr lang="en-GB" sz="1600" dirty="0">
                <a:solidFill>
                  <a:schemeClr val="bg1"/>
                </a:solidFill>
                <a:latin typeface="Century Gothic" panose="020B0502020202020204" pitchFamily="34" charset="0"/>
              </a:rPr>
              <a:t>bir elektrik sinyali gönderir ve ışık</a:t>
            </a:r>
            <a:r>
              <a:rPr lang="tr-TR" sz="1600" dirty="0">
                <a:solidFill>
                  <a:schemeClr val="bg1"/>
                </a:solidFill>
                <a:latin typeface="Century Gothic" panose="020B0502020202020204" pitchFamily="34" charset="0"/>
              </a:rPr>
              <a:t>lar açılır</a:t>
            </a:r>
            <a:r>
              <a:rPr lang="en-GB" sz="1600" dirty="0">
                <a:solidFill>
                  <a:schemeClr val="bg1"/>
                </a:solidFill>
                <a:latin typeface="Century Gothic" panose="020B0502020202020204" pitchFamily="34" charset="0"/>
              </a:rPr>
              <a:t>.</a:t>
            </a:r>
            <a:r>
              <a:rPr lang="tr-TR" sz="1600" dirty="0">
                <a:solidFill>
                  <a:schemeClr val="bg1"/>
                </a:solidFill>
                <a:latin typeface="Century Gothic" panose="020B0502020202020204" pitchFamily="34" charset="0"/>
              </a:rPr>
              <a:t> E</a:t>
            </a:r>
            <a:r>
              <a:rPr lang="en-GB" sz="1600" dirty="0">
                <a:solidFill>
                  <a:schemeClr val="bg1"/>
                </a:solidFill>
                <a:latin typeface="Century Gothic" panose="020B0502020202020204" pitchFamily="34" charset="0"/>
              </a:rPr>
              <a:t>ğer elektriksel yük threshold değerinden küçükse ışık yan</a:t>
            </a:r>
            <a:r>
              <a:rPr lang="tr-TR" sz="1600" dirty="0">
                <a:solidFill>
                  <a:schemeClr val="bg1"/>
                </a:solidFill>
                <a:latin typeface="Century Gothic" panose="020B0502020202020204" pitchFamily="34" charset="0"/>
              </a:rPr>
              <a:t>mıyor ve </a:t>
            </a:r>
            <a:r>
              <a:rPr lang="en-GB" sz="1600" dirty="0">
                <a:solidFill>
                  <a:schemeClr val="bg1"/>
                </a:solidFill>
                <a:latin typeface="Century Gothic" panose="020B0502020202020204" pitchFamily="34" charset="0"/>
              </a:rPr>
              <a:t>bu da üçgen olmadığı anlamına geli</a:t>
            </a:r>
            <a:r>
              <a:rPr lang="tr-TR" sz="1600" dirty="0">
                <a:solidFill>
                  <a:schemeClr val="bg1"/>
                </a:solidFill>
                <a:latin typeface="Century Gothic" panose="020B0502020202020204" pitchFamily="34" charset="0"/>
              </a:rPr>
              <a:t>yor</a:t>
            </a:r>
            <a:r>
              <a:rPr lang="en-GB" sz="1600" dirty="0">
                <a:solidFill>
                  <a:schemeClr val="bg1"/>
                </a:solidFill>
                <a:latin typeface="Century Gothic" panose="020B0502020202020204" pitchFamily="34" charset="0"/>
              </a:rPr>
              <a:t>.</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İlk başta </a:t>
            </a:r>
            <a:r>
              <a:rPr lang="tr-TR" sz="1600" dirty="0">
                <a:solidFill>
                  <a:schemeClr val="bg1"/>
                </a:solidFill>
                <a:latin typeface="Century Gothic" panose="020B0502020202020204" pitchFamily="34" charset="0"/>
              </a:rPr>
              <a:t>perceptron </a:t>
            </a:r>
            <a:r>
              <a:rPr lang="en-GB" sz="1600" dirty="0">
                <a:solidFill>
                  <a:schemeClr val="bg1"/>
                </a:solidFill>
                <a:latin typeface="Century Gothic" panose="020B0502020202020204" pitchFamily="34" charset="0"/>
              </a:rPr>
              <a:t>rastgele tahminler yap</a:t>
            </a:r>
            <a:r>
              <a:rPr lang="tr-TR" sz="1600" dirty="0">
                <a:solidFill>
                  <a:schemeClr val="bg1"/>
                </a:solidFill>
                <a:latin typeface="Century Gothic" panose="020B0502020202020204" pitchFamily="34" charset="0"/>
              </a:rPr>
              <a:t>arak threshold değerini belirlemek için kullanıldı.</a:t>
            </a:r>
            <a:r>
              <a:rPr lang="en-GB" sz="1600" dirty="0">
                <a:solidFill>
                  <a:schemeClr val="bg1"/>
                </a:solidFill>
                <a:latin typeface="Century Gothic" panose="020B0502020202020204" pitchFamily="34" charset="0"/>
              </a:rPr>
              <a:t>D</a:t>
            </a:r>
            <a:r>
              <a:rPr lang="tr-TR" sz="1600" dirty="0">
                <a:solidFill>
                  <a:schemeClr val="bg1"/>
                </a:solidFill>
                <a:latin typeface="Century Gothic" panose="020B0502020202020204" pitchFamily="34" charset="0"/>
              </a:rPr>
              <a:t>a</a:t>
            </a:r>
            <a:r>
              <a:rPr lang="en-GB" sz="1600" dirty="0">
                <a:solidFill>
                  <a:schemeClr val="bg1"/>
                </a:solidFill>
                <a:latin typeface="Century Gothic" panose="020B0502020202020204" pitchFamily="34" charset="0"/>
              </a:rPr>
              <a:t>ha sonra </a:t>
            </a:r>
            <a:r>
              <a:rPr lang="tr-TR" sz="1600" dirty="0">
                <a:solidFill>
                  <a:schemeClr val="bg1"/>
                </a:solidFill>
                <a:latin typeface="Century Gothic" panose="020B0502020202020204" pitchFamily="34" charset="0"/>
              </a:rPr>
              <a:t>R</a:t>
            </a:r>
            <a:r>
              <a:rPr lang="en-GB" sz="1600" dirty="0">
                <a:solidFill>
                  <a:schemeClr val="bg1"/>
                </a:solidFill>
                <a:latin typeface="Century Gothic" panose="020B0502020202020204" pitchFamily="34" charset="0"/>
              </a:rPr>
              <a:t>osenblatt </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evet</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 </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hayır</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 butonlarıyla denetimli öğrenmeyi gerçekleştirdi.</a:t>
            </a:r>
            <a:r>
              <a:rPr lang="tr-TR" sz="1600" dirty="0">
                <a:solidFill>
                  <a:schemeClr val="bg1"/>
                </a:solidFill>
                <a:latin typeface="Century Gothic" panose="020B0502020202020204" pitchFamily="34" charset="0"/>
              </a:rPr>
              <a:t> </a:t>
            </a:r>
            <a:r>
              <a:rPr lang="en-GB" sz="1600" dirty="0">
                <a:solidFill>
                  <a:schemeClr val="bg1"/>
                </a:solidFill>
                <a:latin typeface="Century Gothic" panose="020B0502020202020204" pitchFamily="34" charset="0"/>
              </a:rPr>
              <a:t>Eğer perceptron doğru tahmin yapıyorsa </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evet</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 tuşuna basıyordu</a:t>
            </a:r>
            <a:r>
              <a:rPr lang="tr-TR" sz="1600" dirty="0">
                <a:solidFill>
                  <a:schemeClr val="bg1"/>
                </a:solidFill>
                <a:latin typeface="Century Gothic" panose="020B0502020202020204" pitchFamily="34" charset="0"/>
              </a:rPr>
              <a:t>,</a:t>
            </a:r>
            <a:r>
              <a:rPr lang="en-GB" sz="1600" dirty="0">
                <a:solidFill>
                  <a:schemeClr val="bg1"/>
                </a:solidFill>
                <a:latin typeface="Century Gothic" panose="020B0502020202020204" pitchFamily="34" charset="0"/>
              </a:rPr>
              <a:t>yanlış tahminde de sinapslardan geçen elektrik değerini ölçüp threshold değeri olarak belirliyordu.</a:t>
            </a:r>
            <a:endParaRPr lang="tr-TR" sz="1600" dirty="0">
              <a:solidFill>
                <a:schemeClr val="bg1"/>
              </a:solidFill>
              <a:latin typeface="Century Gothic" panose="020B0502020202020204" pitchFamily="34" charset="0"/>
            </a:endParaRPr>
          </a:p>
          <a:p>
            <a:pPr marL="0" indent="0">
              <a:buNone/>
            </a:pPr>
            <a:r>
              <a:rPr lang="tr-TR" sz="1600" dirty="0">
                <a:solidFill>
                  <a:schemeClr val="bg1"/>
                </a:solidFill>
                <a:latin typeface="Century Gothic" panose="020B0502020202020204" pitchFamily="34" charset="0"/>
              </a:rPr>
              <a:t>    Evet, hayır butonları kullanıldığı için, bu uygulama denetimli öğrenmenin temeli sayıldı. </a:t>
            </a:r>
            <a:endParaRPr lang="en-GB" sz="1600" dirty="0">
              <a:solidFill>
                <a:schemeClr val="bg1"/>
              </a:solidFill>
              <a:latin typeface="Century Gothic" panose="020B0502020202020204" pitchFamily="34" charset="0"/>
            </a:endParaRPr>
          </a:p>
          <a:p>
            <a:pPr marL="0" indent="0">
              <a:buNone/>
            </a:pPr>
            <a:endParaRPr lang="en-GB" sz="1600" dirty="0">
              <a:solidFill>
                <a:schemeClr val="bg1"/>
              </a:solidFill>
              <a:latin typeface="Century Gothic" panose="020B0502020202020204" pitchFamily="34" charset="0"/>
            </a:endParaRPr>
          </a:p>
        </p:txBody>
      </p:sp>
      <p:pic>
        <p:nvPicPr>
          <p:cNvPr id="4" name="Resim 3">
            <a:extLst>
              <a:ext uri="{FF2B5EF4-FFF2-40B4-BE49-F238E27FC236}">
                <a16:creationId xmlns:a16="http://schemas.microsoft.com/office/drawing/2014/main" id="{6787B46C-81F9-2184-1BD1-C75113C91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41" y="2026871"/>
            <a:ext cx="3932030" cy="2854945"/>
          </a:xfrm>
          <a:prstGeom prst="rect">
            <a:avLst/>
          </a:prstGeom>
        </p:spPr>
      </p:pic>
    </p:spTree>
    <p:extLst>
      <p:ext uri="{BB962C8B-B14F-4D97-AF65-F5344CB8AC3E}">
        <p14:creationId xmlns:p14="http://schemas.microsoft.com/office/powerpoint/2010/main" val="304850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sim 2">
            <a:extLst>
              <a:ext uri="{FF2B5EF4-FFF2-40B4-BE49-F238E27FC236}">
                <a16:creationId xmlns:a16="http://schemas.microsoft.com/office/drawing/2014/main" id="{06B99B3F-158D-922A-404B-5CF904FD5364}"/>
              </a:ext>
            </a:extLst>
          </p:cNvPr>
          <p:cNvPicPr>
            <a:picLocks noChangeAspect="1"/>
          </p:cNvPicPr>
          <p:nvPr/>
        </p:nvPicPr>
        <p:blipFill rotWithShape="1">
          <a:blip r:embed="rId2">
            <a:extLst>
              <a:ext uri="{28A0092B-C50C-407E-A947-70E740481C1C}">
                <a14:useLocalDpi xmlns:a14="http://schemas.microsoft.com/office/drawing/2010/main" val="0"/>
              </a:ext>
            </a:extLst>
          </a:blip>
          <a:srcRect r="2" b="1074"/>
          <a:stretch/>
        </p:blipFill>
        <p:spPr>
          <a:xfrm>
            <a:off x="1155547" y="637762"/>
            <a:ext cx="9889808" cy="5576770"/>
          </a:xfrm>
          <a:prstGeom prst="rect">
            <a:avLst/>
          </a:prstGeom>
        </p:spPr>
      </p:pic>
    </p:spTree>
    <p:extLst>
      <p:ext uri="{BB962C8B-B14F-4D97-AF65-F5344CB8AC3E}">
        <p14:creationId xmlns:p14="http://schemas.microsoft.com/office/powerpoint/2010/main" val="58019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BAC7C1-2A33-ABB2-3C7E-B736B18B2690}"/>
              </a:ext>
            </a:extLst>
          </p:cNvPr>
          <p:cNvSpPr>
            <a:spLocks noGrp="1"/>
          </p:cNvSpPr>
          <p:nvPr>
            <p:ph idx="1"/>
          </p:nvPr>
        </p:nvSpPr>
        <p:spPr>
          <a:xfrm>
            <a:off x="784272" y="445318"/>
            <a:ext cx="10515600" cy="936762"/>
          </a:xfrm>
        </p:spPr>
        <p:txBody>
          <a:bodyPr>
            <a:normAutofit/>
          </a:bodyPr>
          <a:lstStyle/>
          <a:p>
            <a:pPr marL="0" indent="0">
              <a:buNone/>
            </a:pPr>
            <a:r>
              <a:rPr lang="tr-TR" sz="1600" dirty="0">
                <a:solidFill>
                  <a:schemeClr val="bg1"/>
                </a:solidFill>
                <a:latin typeface="Century Gothic" panose="020B0502020202020204" pitchFamily="34" charset="0"/>
              </a:rPr>
              <a:t>Bunlara ek olarak en meşhur denetimli öğrenme uygulaması ,ev özelliklerine göre satış fiyatı tahmini yapmayı amaçlayan Boston konut fiyatı veri kümesidir. Ev özelliklerini kullanarak satış fiyatını tahmin etmeyi amaçlamıştır.</a:t>
            </a:r>
            <a:endParaRPr lang="en-GB" sz="1600" dirty="0">
              <a:solidFill>
                <a:schemeClr val="bg1"/>
              </a:solidFill>
              <a:latin typeface="Century Gothic" panose="020B0502020202020204" pitchFamily="34" charset="0"/>
            </a:endParaRPr>
          </a:p>
        </p:txBody>
      </p:sp>
      <p:sp>
        <p:nvSpPr>
          <p:cNvPr id="5" name="Metin kutusu 4">
            <a:extLst>
              <a:ext uri="{FF2B5EF4-FFF2-40B4-BE49-F238E27FC236}">
                <a16:creationId xmlns:a16="http://schemas.microsoft.com/office/drawing/2014/main" id="{797FA3FE-7AB3-D186-6B3C-1E248070B1C1}"/>
              </a:ext>
            </a:extLst>
          </p:cNvPr>
          <p:cNvSpPr txBox="1"/>
          <p:nvPr/>
        </p:nvSpPr>
        <p:spPr>
          <a:xfrm>
            <a:off x="784272" y="3627239"/>
            <a:ext cx="7445964" cy="2092881"/>
          </a:xfrm>
          <a:prstGeom prst="rect">
            <a:avLst/>
          </a:prstGeom>
          <a:noFill/>
        </p:spPr>
        <p:txBody>
          <a:bodyPr wrap="square" rtlCol="0">
            <a:spAutoFit/>
          </a:bodyPr>
          <a:lstStyle/>
          <a:p>
            <a:r>
              <a:rPr lang="tr-TR" sz="1600" dirty="0">
                <a:solidFill>
                  <a:schemeClr val="bg1"/>
                </a:solidFill>
                <a:latin typeface="Century Gothic" panose="020B0502020202020204" pitchFamily="34" charset="0"/>
              </a:rPr>
              <a:t>CRIM : Kasabaya göre kişi başına düşen suç oranı</a:t>
            </a:r>
          </a:p>
          <a:p>
            <a:r>
              <a:rPr lang="tr-TR" sz="1600" dirty="0">
                <a:solidFill>
                  <a:schemeClr val="bg1"/>
                </a:solidFill>
                <a:latin typeface="Century Gothic" panose="020B0502020202020204" pitchFamily="34" charset="0"/>
              </a:rPr>
              <a:t>CHAS : Eğer nehir varsa 1, yoksa 0 değeri alır</a:t>
            </a:r>
          </a:p>
          <a:p>
            <a:r>
              <a:rPr lang="tr-TR" sz="1600" dirty="0">
                <a:solidFill>
                  <a:schemeClr val="bg1"/>
                </a:solidFill>
                <a:latin typeface="Century Gothic" panose="020B0502020202020204" pitchFamily="34" charset="0"/>
              </a:rPr>
              <a:t>RM : Konut başına düşen ortalama oda sayısı</a:t>
            </a:r>
          </a:p>
          <a:p>
            <a:r>
              <a:rPr lang="tr-TR" sz="1600" dirty="0">
                <a:solidFill>
                  <a:schemeClr val="bg1"/>
                </a:solidFill>
                <a:latin typeface="Century Gothic" panose="020B0502020202020204" pitchFamily="34" charset="0"/>
              </a:rPr>
              <a:t>AGE : 1940’dan önce inşa edilmiş ve sahibi tarafından yaşanan ev oranı</a:t>
            </a:r>
          </a:p>
          <a:p>
            <a:r>
              <a:rPr lang="tr-TR" sz="1600" dirty="0">
                <a:solidFill>
                  <a:schemeClr val="bg1"/>
                </a:solidFill>
                <a:latin typeface="Century Gothic" panose="020B0502020202020204" pitchFamily="34" charset="0"/>
              </a:rPr>
              <a:t>DIS : 5 Boston iş merkezine olan uzaklık</a:t>
            </a:r>
          </a:p>
          <a:p>
            <a:r>
              <a:rPr lang="tr-TR" sz="1600" dirty="0">
                <a:solidFill>
                  <a:schemeClr val="bg1"/>
                </a:solidFill>
                <a:latin typeface="Century Gothic" panose="020B0502020202020204" pitchFamily="34" charset="0"/>
              </a:rPr>
              <a:t>PTRATIO : Şehre göre öğretmen öğrenci oranı</a:t>
            </a:r>
          </a:p>
          <a:p>
            <a:r>
              <a:rPr lang="tr-TR" sz="1600" dirty="0">
                <a:solidFill>
                  <a:schemeClr val="bg1"/>
                </a:solidFill>
                <a:latin typeface="Century Gothic" panose="020B0502020202020204" pitchFamily="34" charset="0"/>
              </a:rPr>
              <a:t>LSTAT : Popülasyonda düşük gelirli insanların oranı</a:t>
            </a:r>
          </a:p>
          <a:p>
            <a:r>
              <a:rPr lang="tr-TR" sz="1600" dirty="0">
                <a:solidFill>
                  <a:schemeClr val="bg1"/>
                </a:solidFill>
                <a:latin typeface="Century Gothic" panose="020B0502020202020204" pitchFamily="34" charset="0"/>
              </a:rPr>
              <a:t>MEDV : Evin ortalama değeri</a:t>
            </a:r>
            <a:endParaRPr lang="en-GB" sz="1600" dirty="0">
              <a:solidFill>
                <a:schemeClr val="bg1"/>
              </a:solidFill>
              <a:latin typeface="Century Gothic" panose="020B0502020202020204" pitchFamily="34" charset="0"/>
            </a:endParaRPr>
          </a:p>
        </p:txBody>
      </p:sp>
      <p:pic>
        <p:nvPicPr>
          <p:cNvPr id="2" name="Resim 1">
            <a:extLst>
              <a:ext uri="{FF2B5EF4-FFF2-40B4-BE49-F238E27FC236}">
                <a16:creationId xmlns:a16="http://schemas.microsoft.com/office/drawing/2014/main" id="{FF88E7D2-4936-C41B-1B72-FF1EC6D13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28" y="1697174"/>
            <a:ext cx="9083227" cy="1614971"/>
          </a:xfrm>
          <a:prstGeom prst="rect">
            <a:avLst/>
          </a:prstGeom>
        </p:spPr>
      </p:pic>
    </p:spTree>
    <p:extLst>
      <p:ext uri="{BB962C8B-B14F-4D97-AF65-F5344CB8AC3E}">
        <p14:creationId xmlns:p14="http://schemas.microsoft.com/office/powerpoint/2010/main" val="120920772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1686</TotalTime>
  <Words>3472</Words>
  <Application>Microsoft Office PowerPoint</Application>
  <PresentationFormat>Geniş ekran</PresentationFormat>
  <Paragraphs>223</Paragraphs>
  <Slides>67</Slides>
  <Notes>2</Notes>
  <HiddenSlides>0</HiddenSlides>
  <MMClips>0</MMClips>
  <ScaleCrop>false</ScaleCrop>
  <HeadingPairs>
    <vt:vector size="4" baseType="variant">
      <vt:variant>
        <vt:lpstr>Tema</vt:lpstr>
      </vt:variant>
      <vt:variant>
        <vt:i4>1</vt:i4>
      </vt:variant>
      <vt:variant>
        <vt:lpstr>Slayt Başlıkları</vt:lpstr>
      </vt:variant>
      <vt:variant>
        <vt:i4>67</vt:i4>
      </vt:variant>
    </vt:vector>
  </HeadingPairs>
  <TitlesOfParts>
    <vt:vector size="68" baseType="lpstr">
      <vt:lpstr>Office Teması</vt:lpstr>
      <vt:lpstr>PowerPoint Sunusu</vt:lpstr>
      <vt:lpstr>PowerPoint Sunusu</vt:lpstr>
      <vt:lpstr>DENETİMLİ ÖĞRENME</vt:lpstr>
      <vt:lpstr>PowerPoint Sunusu</vt:lpstr>
      <vt:lpstr>Tarihçesi</vt:lpstr>
      <vt:lpstr>PowerPoint Sunusu</vt:lpstr>
      <vt:lpstr>PowerPoint Sunusu</vt:lpstr>
      <vt:lpstr>PowerPoint Sunusu</vt:lpstr>
      <vt:lpstr>PowerPoint Sunusu</vt:lpstr>
      <vt:lpstr>Regresyon Nedir? </vt:lpstr>
      <vt:lpstr>PowerPoint Sunusu</vt:lpstr>
      <vt:lpstr>PowerPoint Sunusu</vt:lpstr>
      <vt:lpstr>Makine Öğrenmesinde Regresyon</vt:lpstr>
      <vt:lpstr>Makine Öğrenmesinde Regresyon</vt:lpstr>
      <vt:lpstr>PowerPoint Sunusu</vt:lpstr>
      <vt:lpstr>PowerPoint Sunusu</vt:lpstr>
      <vt:lpstr>REGRESYON ÇEŞİTLERİ</vt:lpstr>
      <vt:lpstr>PowerPoint Sunusu</vt:lpstr>
      <vt:lpstr>PowerPoint Sunusu</vt:lpstr>
      <vt:lpstr>PowerPoint Sunusu</vt:lpstr>
      <vt:lpstr>PowerPoint Sunusu</vt:lpstr>
      <vt:lpstr>PowerPoint Sunusu</vt:lpstr>
      <vt:lpstr>PowerPoint Sunusu</vt:lpstr>
      <vt:lpstr>Basit Doğrusal Regresyon</vt:lpstr>
      <vt:lpstr>PowerPoint Sunusu</vt:lpstr>
      <vt:lpstr>PowerPoint Sunusu</vt:lpstr>
      <vt:lpstr>Basit Doğrusal Regresyon  Hesaplamaları </vt:lpstr>
      <vt:lpstr>𝓔 Nedir?</vt:lpstr>
      <vt:lpstr>PowerPoint Sunusu</vt:lpstr>
      <vt:lpstr>PowerPoint Sunusu</vt:lpstr>
      <vt:lpstr>PowerPoint Sunusu</vt:lpstr>
      <vt:lpstr>PowerPoint Sunusu</vt:lpstr>
      <vt:lpstr>PowerPoint Sunusu</vt:lpstr>
      <vt:lpstr>R2 değeri yandaki formül ile hesaplanır</vt:lpstr>
      <vt:lpstr>Çoklu Regresyon</vt:lpstr>
      <vt:lpstr>Çoklu Regresyon</vt:lpstr>
      <vt:lpstr>Çoklu Regresyon Formülü</vt:lpstr>
      <vt:lpstr>Çoklu Regresyon Nedir?</vt:lpstr>
      <vt:lpstr>P Değeri Nedir?</vt:lpstr>
      <vt:lpstr>Çoklu Lineer Regresyon Modeli Oluşturmak </vt:lpstr>
      <vt:lpstr>Regresyon Modeli Kurulumunda 5 Metod</vt:lpstr>
      <vt:lpstr>Geriye Doğru Eleme </vt:lpstr>
      <vt:lpstr>İleri Doğru Seçme </vt:lpstr>
      <vt:lpstr>Regresyon Analizi Nasıl Yapılır? Çalışma Mantığı Nedir? </vt:lpstr>
      <vt:lpstr>1. Öncelikle Bir Hipotez Oluşturulur </vt:lpstr>
      <vt:lpstr>2. Bir Grafik Oluşturulur </vt:lpstr>
      <vt:lpstr>3. Sonuçlar Analiz Edilir </vt:lpstr>
      <vt:lpstr>Regresyon Analizi  Kullanım Alanları </vt:lpstr>
      <vt:lpstr>1. Tahmin </vt:lpstr>
      <vt:lpstr>2. CAPM </vt:lpstr>
      <vt:lpstr>3. Rekabet karşılaştırma </vt:lpstr>
      <vt:lpstr>4. Güvenilir Kaynak </vt:lpstr>
      <vt:lpstr>Regresyon Analizi Hangi Sektörlerde Var? </vt:lpstr>
      <vt:lpstr>Regresyon Analizi Hangi Sektörlerde Var? </vt:lpstr>
      <vt:lpstr>Regresyon Analizi Hangi Sektörlerde Var? </vt:lpstr>
      <vt:lpstr>Denetimli Öğrenme Algoritmaları</vt:lpstr>
      <vt:lpstr>İşletmeler, reklam harcamaları ile gelir arasındaki ilişkiyi anlamak için genellikle doğrusal regresyon kullanır.</vt:lpstr>
      <vt:lpstr>PowerPoint Sunusu</vt:lpstr>
      <vt:lpstr>Tıbbi araştırmacılar, ilaç dozu ile hastaların kan basıncı arasındaki ilişkiyi anlamak için sıklıkla doğrusal regresyon kullanırlar.</vt:lpstr>
      <vt:lpstr>PowerPoint Sunusu</vt:lpstr>
      <vt:lpstr>PowerPoint Sunusu</vt:lpstr>
      <vt:lpstr>Tarım bilimcileri, gübre ve suyun mahsul verimi üzerindeki etkisini ölçmek için genellikle doğrusal regresyon kullanırlar.</vt:lpstr>
      <vt:lpstr>PowerPoint Sunusu</vt:lpstr>
      <vt:lpstr>Gayrimenkul Örneği</vt:lpstr>
      <vt:lpstr>İş Örneği</vt:lpstr>
      <vt:lpstr>  Bulaşıcı bir hastalığın yayılmasını inceleyen bir epidemiyologsunuz. Mevcut bilinen enfeksiyonlara dayanarak bu hastalığın gelecekteki yayılmasını tahmin etmek istiyorsunuz. Çok sayıda bağımsız değişken, popülasyon büyüklüğü, popülasyon yoğunluğu, hava sıcaklığı, asemptomatik taşıyıcılar ve popülasyonun sürü bağışıklığına ulaşıp ulaşmadığı dahil olmak üzere gelecekteki enfeksiyonların sayısını etkileyebilir. Yordayıcı değişkenlerin katsayı değerlerindeki olası değişiklikleri hesaba katan bir sonucu tahmin etmek için ampirik veriler üzerinde istatistiksel modelleme ve çoklu doğrusal regresyon analizi yapabilirsiniz </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BATUHAN SIMSEK</dc:creator>
  <cp:lastModifiedBy>BATUHAN SIMSEK</cp:lastModifiedBy>
  <cp:revision>21</cp:revision>
  <dcterms:created xsi:type="dcterms:W3CDTF">2022-10-23T15:51:42Z</dcterms:created>
  <dcterms:modified xsi:type="dcterms:W3CDTF">2022-10-27T11:01:27Z</dcterms:modified>
</cp:coreProperties>
</file>